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347" r:id="rId21"/>
    <p:sldId id="272" r:id="rId22"/>
    <p:sldId id="348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34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350" r:id="rId44"/>
    <p:sldId id="292" r:id="rId45"/>
    <p:sldId id="293" r:id="rId46"/>
    <p:sldId id="294" r:id="rId47"/>
    <p:sldId id="351" r:id="rId48"/>
    <p:sldId id="295" r:id="rId49"/>
    <p:sldId id="296" r:id="rId50"/>
    <p:sldId id="297" r:id="rId51"/>
    <p:sldId id="298" r:id="rId52"/>
    <p:sldId id="299" r:id="rId53"/>
    <p:sldId id="300" r:id="rId54"/>
    <p:sldId id="301" r:id="rId55"/>
    <p:sldId id="302" r:id="rId56"/>
    <p:sldId id="303" r:id="rId57"/>
    <p:sldId id="304" r:id="rId58"/>
    <p:sldId id="305" r:id="rId59"/>
    <p:sldId id="306" r:id="rId60"/>
    <p:sldId id="307" r:id="rId61"/>
    <p:sldId id="308" r:id="rId62"/>
    <p:sldId id="309" r:id="rId63"/>
    <p:sldId id="310" r:id="rId64"/>
    <p:sldId id="311" r:id="rId65"/>
    <p:sldId id="312" r:id="rId66"/>
    <p:sldId id="313" r:id="rId67"/>
    <p:sldId id="314" r:id="rId68"/>
    <p:sldId id="315" r:id="rId69"/>
    <p:sldId id="316" r:id="rId70"/>
    <p:sldId id="317" r:id="rId71"/>
    <p:sldId id="318" r:id="rId72"/>
    <p:sldId id="319" r:id="rId73"/>
    <p:sldId id="320" r:id="rId74"/>
    <p:sldId id="321" r:id="rId75"/>
    <p:sldId id="322" r:id="rId76"/>
    <p:sldId id="323" r:id="rId77"/>
    <p:sldId id="324" r:id="rId78"/>
    <p:sldId id="325" r:id="rId79"/>
    <p:sldId id="326" r:id="rId80"/>
    <p:sldId id="327" r:id="rId81"/>
    <p:sldId id="328" r:id="rId82"/>
    <p:sldId id="329" r:id="rId83"/>
    <p:sldId id="330" r:id="rId84"/>
    <p:sldId id="331" r:id="rId85"/>
    <p:sldId id="332" r:id="rId86"/>
    <p:sldId id="333" r:id="rId87"/>
    <p:sldId id="334" r:id="rId88"/>
    <p:sldId id="335" r:id="rId89"/>
    <p:sldId id="336" r:id="rId90"/>
    <p:sldId id="337" r:id="rId91"/>
    <p:sldId id="338" r:id="rId92"/>
    <p:sldId id="339" r:id="rId93"/>
    <p:sldId id="340" r:id="rId94"/>
    <p:sldId id="341" r:id="rId95"/>
    <p:sldId id="342" r:id="rId96"/>
    <p:sldId id="343" r:id="rId97"/>
    <p:sldId id="344" r:id="rId98"/>
    <p:sldId id="345" r:id="rId99"/>
    <p:sldId id="346" r:id="rId10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497"/>
    <p:restoredTop sz="94663"/>
  </p:normalViewPr>
  <p:slideViewPr>
    <p:cSldViewPr snapToGrid="0">
      <p:cViewPr varScale="1">
        <p:scale>
          <a:sx n="106" d="100"/>
          <a:sy n="106" d="100"/>
        </p:scale>
        <p:origin x="64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viewProps" Target="viewProps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103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tableStyles" Target="tableStyle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3" Type="http://schemas.openxmlformats.org/officeDocument/2006/relationships/customXml" Target="../customXml/item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dirty="0"/>
              <a:pPr/>
              <a:t>2/27/2025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dirty="0"/>
              <a:pPr/>
              <a:t>2/27/2025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2/27/2025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4567-0DE4-3F47-BF90-CB84690072F9}" type="datetimeFigureOut">
              <a:rPr lang="en-US" dirty="0"/>
              <a:pPr/>
              <a:t>2/27/2025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dirty="0"/>
              <a:pPr/>
              <a:t>2/27/2025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dirty="0"/>
              <a:pPr/>
              <a:t>2/27/2025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dirty="0"/>
              <a:pPr/>
              <a:t>2/27/2025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2/27/2025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dirty="0"/>
              <a:pPr/>
              <a:t>2/27/2025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dirty="0"/>
              <a:pPr/>
              <a:t>2/27/2025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dirty="0"/>
              <a:pPr/>
              <a:t>2/27/2025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dirty="0"/>
              <a:pPr/>
              <a:t>2/27/2025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dirty="0"/>
              <a:pPr/>
              <a:t>2/27/2025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8C79C5D-2A6F-F04D-97DA-BEF2467B64E4}" type="datetimeFigureOut">
              <a:rPr lang="en-US" dirty="0"/>
              <a:pPr/>
              <a:t>2/27/2025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 dirty="0"/>
              <a:pPr/>
              <a:t>2/27/2025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3" r:id="rId9"/>
    <p:sldLayoutId id="2147483657" r:id="rId10"/>
    <p:sldLayoutId id="2147483666" r:id="rId11"/>
    <p:sldLayoutId id="2147483661" r:id="rId12"/>
    <p:sldLayoutId id="2147483658" r:id="rId13"/>
    <p:sldLayoutId id="2147483659" r:id="rId1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91E229E-E6C5-0AE8-2612-97620D35EA8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POO avec Python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A96B5F1-35CD-39E5-5F00-C5995D2A54A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Cours réalisé par Florian </a:t>
            </a:r>
            <a:r>
              <a:rPr lang="fr-FR" dirty="0" err="1"/>
              <a:t>Mancieri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116771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DA64A38-5881-4BB6-68BE-77DCCD9B7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Notions de classes et objets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B232EBA-DF90-380D-73F6-725B81AC81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8"/>
            <a:ext cx="10554574" cy="1489634"/>
          </a:xfrm>
        </p:spPr>
        <p:txBody>
          <a:bodyPr/>
          <a:lstStyle/>
          <a:p>
            <a:pPr>
              <a:buFont typeface="+mj-lt"/>
              <a:buAutoNum type="arabicPeriod" startAt="4"/>
            </a:pPr>
            <a:r>
              <a:rPr lang="fr-FR" b="1" dirty="0"/>
              <a:t>Ajouter des Méthodes</a:t>
            </a:r>
            <a:br>
              <a:rPr lang="fr-FR" dirty="0"/>
            </a:br>
            <a:r>
              <a:rPr lang="fr-FR" dirty="0"/>
              <a:t>Une </a:t>
            </a:r>
            <a:r>
              <a:rPr lang="fr-FR" b="1" dirty="0"/>
              <a:t>méthode</a:t>
            </a:r>
            <a:r>
              <a:rPr lang="fr-FR" dirty="0"/>
              <a:t> est une </a:t>
            </a:r>
            <a:r>
              <a:rPr lang="fr-FR" b="1" dirty="0"/>
              <a:t>fonction définie dans une classe</a:t>
            </a:r>
            <a:r>
              <a:rPr lang="fr-FR" dirty="0"/>
              <a:t> qui agit sur les objets.</a:t>
            </a:r>
            <a:endParaRPr lang="fr-FR" b="1" dirty="0"/>
          </a:p>
          <a:p>
            <a:pPr>
              <a:buFont typeface="Wingdings" pitchFamily="2" charset="2"/>
              <a:buChar char="Ø"/>
            </a:pPr>
            <a:r>
              <a:rPr lang="fr-FR" b="1" dirty="0"/>
              <a:t>Exemple : Ajouter une méthode </a:t>
            </a:r>
            <a:r>
              <a:rPr lang="fr-FR" b="1" dirty="0" err="1"/>
              <a:t>afficher_infos</a:t>
            </a:r>
            <a:r>
              <a:rPr lang="fr-FR" b="1" dirty="0"/>
              <a:t>()</a:t>
            </a:r>
            <a:endParaRPr lang="fr-FR" dirty="0"/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5" name="Image 4" descr="Une image contenant texte, capture d’écran, Police&#10;&#10;Le contenu généré par l’IA peut être incorrect.">
            <a:extLst>
              <a:ext uri="{FF2B5EF4-FFF2-40B4-BE49-F238E27FC236}">
                <a16:creationId xmlns:a16="http://schemas.microsoft.com/office/drawing/2014/main" id="{8622BECD-0215-0FE2-F93F-C5F547C458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712" y="3429000"/>
            <a:ext cx="6206777" cy="3187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042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1A18CE5-F057-9410-47CA-8697A18C5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Notions de classes et objets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0343E19-D7C6-21B9-C703-E9181AB21A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fr-FR" b="1" dirty="0"/>
              <a:t>Résultat :</a:t>
            </a:r>
          </a:p>
          <a:p>
            <a:pPr marL="0" indent="0">
              <a:buNone/>
            </a:pPr>
            <a:endParaRPr lang="fr-FR" b="1" dirty="0"/>
          </a:p>
          <a:p>
            <a:pPr marL="0" indent="0">
              <a:buNone/>
            </a:pPr>
            <a:endParaRPr lang="fr-FR" b="1" dirty="0"/>
          </a:p>
          <a:p>
            <a:pPr marL="0" indent="0">
              <a:buNone/>
            </a:pPr>
            <a:endParaRPr lang="fr-FR" b="1" dirty="0"/>
          </a:p>
          <a:p>
            <a:pPr marL="0" indent="0">
              <a:buNone/>
            </a:pPr>
            <a:endParaRPr lang="fr-FR" b="1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5" name="Image 4" descr="Une image contenant texte, Police, capture d’écran, typographie&#10;&#10;Le contenu généré par l’IA peut être incorrect.">
            <a:extLst>
              <a:ext uri="{FF2B5EF4-FFF2-40B4-BE49-F238E27FC236}">
                <a16:creationId xmlns:a16="http://schemas.microsoft.com/office/drawing/2014/main" id="{BD86339C-2491-E3DC-3465-AEF89E432D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579" y="3187828"/>
            <a:ext cx="5168900" cy="7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1427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219B61E-92A7-9F49-9CD4-91294E498E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Notions de classes et objets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C747F5D-4994-5E30-DE4A-2E3A4B24A2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eriod" startAt="5"/>
            </a:pPr>
            <a:r>
              <a:rPr lang="fr-FR" b="1" dirty="0"/>
              <a:t>Les Méthodes Spéciales (__init__, __</a:t>
            </a:r>
            <a:r>
              <a:rPr lang="fr-FR" b="1" dirty="0" err="1"/>
              <a:t>str</a:t>
            </a:r>
            <a:r>
              <a:rPr lang="fr-FR" b="1" dirty="0"/>
              <a:t>__, __</a:t>
            </a:r>
            <a:r>
              <a:rPr lang="fr-FR" b="1" dirty="0" err="1"/>
              <a:t>repr</a:t>
            </a:r>
            <a:r>
              <a:rPr lang="fr-FR" b="1" dirty="0"/>
              <a:t>__)</a:t>
            </a:r>
            <a:endParaRPr lang="fr-FR" dirty="0"/>
          </a:p>
          <a:p>
            <a:pPr marL="0" indent="0">
              <a:buNone/>
            </a:pPr>
            <a:br>
              <a:rPr lang="fr-FR" dirty="0"/>
            </a:br>
            <a:endParaRPr lang="fr-FR" dirty="0"/>
          </a:p>
          <a:p>
            <a:pPr marL="0" indent="0">
              <a:buNone/>
            </a:pPr>
            <a:r>
              <a:rPr lang="fr-FR" dirty="0"/>
              <a:t>Python propose des </a:t>
            </a:r>
            <a:r>
              <a:rPr lang="fr-FR" b="1" dirty="0"/>
              <a:t>méthodes spéciales</a:t>
            </a:r>
            <a:r>
              <a:rPr lang="fr-FR" dirty="0"/>
              <a:t> qui commencent par </a:t>
            </a:r>
            <a:r>
              <a:rPr lang="fr-FR" b="1" dirty="0"/>
              <a:t>__</a:t>
            </a:r>
            <a:r>
              <a:rPr lang="fr-FR" dirty="0"/>
              <a:t> (double </a:t>
            </a:r>
            <a:r>
              <a:rPr lang="fr-FR" dirty="0" err="1"/>
              <a:t>underscore</a:t>
            </a:r>
            <a:r>
              <a:rPr lang="fr-FR" dirty="0"/>
              <a:t>).</a:t>
            </a:r>
          </a:p>
          <a:p>
            <a:pPr marL="0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743706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D788779-E9B9-3A65-EE79-4729F900D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Notions de classes et objets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BE05F75-C81D-BDCF-18F6-2AFB0D6A68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fr-FR" b="1" dirty="0"/>
              <a:t>__init__ (Constructeur)</a:t>
            </a:r>
          </a:p>
          <a:p>
            <a:pPr>
              <a:buFont typeface="Wingdings" pitchFamily="2" charset="2"/>
              <a:buChar char="Ø"/>
            </a:pPr>
            <a:endParaRPr lang="fr-FR" b="1" dirty="0"/>
          </a:p>
          <a:p>
            <a:pPr marL="0" indent="0">
              <a:buNone/>
            </a:pPr>
            <a:endParaRPr lang="fr-FR" b="1" dirty="0"/>
          </a:p>
          <a:p>
            <a:pPr marL="0" indent="0">
              <a:buNone/>
            </a:pPr>
            <a:endParaRPr lang="fr-FR" b="1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5" name="Image 4" descr="Une image contenant texte, Police, capture d’écran&#10;&#10;Le contenu généré par l’IA peut être incorrect.">
            <a:extLst>
              <a:ext uri="{FF2B5EF4-FFF2-40B4-BE49-F238E27FC236}">
                <a16:creationId xmlns:a16="http://schemas.microsoft.com/office/drawing/2014/main" id="{7DEBA599-9585-7C53-414F-A908C06A1D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2302" y="3498497"/>
            <a:ext cx="7190253" cy="1765748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5F19784B-D2A2-10BD-0F96-D2A576A8692C}"/>
              </a:ext>
            </a:extLst>
          </p:cNvPr>
          <p:cNvSpPr txBox="1"/>
          <p:nvPr/>
        </p:nvSpPr>
        <p:spPr>
          <a:xfrm>
            <a:off x="1330341" y="5786742"/>
            <a:ext cx="78680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fr-FR" b="1" dirty="0"/>
              <a:t>Appelée automatiquement lors de la création d’un objet.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22608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E6E20DC-4C4D-115D-2CEC-0988378130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Notions de classes et objets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704912E-194C-84D2-A514-48E9A566E7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10273831" cy="1206713"/>
          </a:xfrm>
        </p:spPr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fr-FR" b="1" dirty="0"/>
              <a:t>__</a:t>
            </a:r>
            <a:r>
              <a:rPr lang="fr-FR" b="1" dirty="0" err="1"/>
              <a:t>str</a:t>
            </a:r>
            <a:r>
              <a:rPr lang="fr-FR" b="1" dirty="0"/>
              <a:t>__ (Affichage lisible d’un objet)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7D32783A-0B6A-1356-7043-DE8F4D92CA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3114" y="2672324"/>
            <a:ext cx="8406493" cy="3749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6249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DDAB476-1514-7371-AE6C-03BB0CFCF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Notions de classes et objets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3D8D908-97FB-5B9E-8BA1-5FEA1ACC5E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9936374" cy="970451"/>
          </a:xfrm>
        </p:spPr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fr-FR" b="1" dirty="0"/>
              <a:t>__</a:t>
            </a:r>
            <a:r>
              <a:rPr lang="fr-FR" b="1" dirty="0" err="1"/>
              <a:t>repr</a:t>
            </a:r>
            <a:r>
              <a:rPr lang="fr-FR" b="1" dirty="0"/>
              <a:t>__ (Représentation technique d’un objet)</a:t>
            </a:r>
            <a:endParaRPr lang="fr-FR" dirty="0"/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1CC6B6E8-FEC6-6151-0FCE-B287C50EBA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203" y="2943775"/>
            <a:ext cx="9263391" cy="970450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2FA4E19A-B524-BB01-73BD-27AF82DE7D81}"/>
              </a:ext>
            </a:extLst>
          </p:cNvPr>
          <p:cNvSpPr txBox="1"/>
          <p:nvPr/>
        </p:nvSpPr>
        <p:spPr>
          <a:xfrm>
            <a:off x="1155202" y="3997387"/>
            <a:ext cx="76839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fr-FR" b="1" dirty="0"/>
              <a:t>Utilisé pour le </a:t>
            </a:r>
            <a:r>
              <a:rPr lang="fr-FR" b="1" dirty="0" err="1"/>
              <a:t>debugging</a:t>
            </a:r>
            <a:r>
              <a:rPr lang="fr-FR" b="1" dirty="0"/>
              <a:t> et les logs</a:t>
            </a:r>
            <a:r>
              <a:rPr lang="fr-FR" dirty="0"/>
              <a:t> (</a:t>
            </a:r>
            <a:r>
              <a:rPr lang="fr-FR" dirty="0" err="1"/>
              <a:t>repr</a:t>
            </a:r>
            <a:r>
              <a:rPr lang="fr-FR" dirty="0"/>
              <a:t>(voiture1)).</a:t>
            </a:r>
          </a:p>
        </p:txBody>
      </p:sp>
    </p:spTree>
    <p:extLst>
      <p:ext uri="{BB962C8B-B14F-4D97-AF65-F5344CB8AC3E}">
        <p14:creationId xmlns:p14="http://schemas.microsoft.com/office/powerpoint/2010/main" val="42087451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5BC3F57-E996-F5B7-A17A-087D1290D0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Notions de classes et objets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7B6847D-1941-5860-89F1-B7BBD378C2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1036961"/>
          </a:xfrm>
        </p:spPr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fr-FR" b="1" dirty="0"/>
              <a:t>Exemple : Attributs publics, protégés et privés</a:t>
            </a:r>
            <a:endParaRPr lang="fr-FR" dirty="0"/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5" name="Image 4" descr="Une image contenant texte, capture d’écran, Police&#10;&#10;Le contenu généré par l’IA peut être incorrect.">
            <a:extLst>
              <a:ext uri="{FF2B5EF4-FFF2-40B4-BE49-F238E27FC236}">
                <a16:creationId xmlns:a16="http://schemas.microsoft.com/office/drawing/2014/main" id="{0C04A174-5520-D5E7-75E5-76384459D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712" y="2986542"/>
            <a:ext cx="5844875" cy="3424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200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B26FE6-B6F4-4764-E4C8-DDC4E4CCA3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E44B314-A721-4861-A072-8956198258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Notions de classes et objets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12EAAB4-8CA0-CFDC-E5EF-153EA30A5D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227899"/>
          </a:xfrm>
        </p:spPr>
        <p:txBody>
          <a:bodyPr/>
          <a:lstStyle/>
          <a:p>
            <a:pPr>
              <a:buFont typeface="+mj-lt"/>
              <a:buAutoNum type="arabicPeriod" startAt="6"/>
            </a:pPr>
            <a:r>
              <a:rPr lang="fr-FR" b="1" dirty="0"/>
              <a:t>Encapsulation : Attributs Privés et Protégés</a:t>
            </a:r>
            <a:endParaRPr lang="fr-FR" dirty="0"/>
          </a:p>
          <a:p>
            <a:pPr>
              <a:buFont typeface="Courier New" panose="02070309020205020404" pitchFamily="49" charset="0"/>
              <a:buChar char="o"/>
            </a:pPr>
            <a:r>
              <a:rPr lang="fr-FR" b="1" dirty="0"/>
              <a:t>Public (nom)</a:t>
            </a:r>
            <a:r>
              <a:rPr lang="fr-FR" dirty="0"/>
              <a:t> → Accessible partout.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fr-FR" b="1" dirty="0"/>
              <a:t>Protégé (_nom)</a:t>
            </a:r>
            <a:r>
              <a:rPr lang="fr-FR" dirty="0"/>
              <a:t> → Convention pour usage interne.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fr-FR" b="1" dirty="0"/>
              <a:t>Privé (__nom)</a:t>
            </a:r>
            <a:r>
              <a:rPr lang="fr-FR" dirty="0"/>
              <a:t> → </a:t>
            </a:r>
            <a:r>
              <a:rPr lang="fr-FR" b="1" dirty="0"/>
              <a:t>Inaccessible directement</a:t>
            </a:r>
            <a:r>
              <a:rPr lang="fr-FR" dirty="0"/>
              <a:t> (mais accessible en interne).</a:t>
            </a:r>
          </a:p>
          <a:p>
            <a:pPr marL="0" indent="0">
              <a:buNone/>
            </a:pPr>
            <a:br>
              <a:rPr lang="fr-FR" dirty="0"/>
            </a:b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795255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7F58BD7-9871-EFB1-D271-88E44B23C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Notions de classes et objets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0C5670D-F25B-47B5-8591-6AC2D91960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eriod" startAt="7"/>
            </a:pPr>
            <a:r>
              <a:rPr lang="fr-FR" b="1" dirty="0"/>
              <a:t>Héritage (</a:t>
            </a:r>
            <a:r>
              <a:rPr lang="fr-FR" b="1" dirty="0" err="1"/>
              <a:t>Extending</a:t>
            </a:r>
            <a:r>
              <a:rPr lang="fr-FR" b="1" dirty="0"/>
              <a:t> Classes)</a:t>
            </a:r>
            <a:endParaRPr lang="fr-FR" dirty="0"/>
          </a:p>
          <a:p>
            <a:pPr marL="0" indent="0">
              <a:buNone/>
            </a:pPr>
            <a:br>
              <a:rPr lang="fr-FR" dirty="0"/>
            </a:br>
            <a:r>
              <a:rPr lang="fr-FR" dirty="0"/>
              <a:t>L’héritage permet de </a:t>
            </a:r>
            <a:r>
              <a:rPr lang="fr-FR" b="1" dirty="0"/>
              <a:t>réutiliser une classe existante</a:t>
            </a:r>
            <a:r>
              <a:rPr lang="fr-FR" dirty="0"/>
              <a:t> et d’</a:t>
            </a:r>
            <a:r>
              <a:rPr lang="fr-FR" b="1" dirty="0"/>
              <a:t>ajouter/modifier des fonctionnalités</a:t>
            </a:r>
            <a:r>
              <a:rPr lang="fr-FR" dirty="0"/>
              <a:t>.</a:t>
            </a:r>
          </a:p>
          <a:p>
            <a:pPr marL="0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451088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A8EB2A-154A-64CC-556F-8BB84CB68D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096474D-944C-A6AF-9948-5E9D761BD1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Notions de classes et objets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37896D3-AC87-5306-530F-2341255EBF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8"/>
            <a:ext cx="10554574" cy="970450"/>
          </a:xfrm>
        </p:spPr>
        <p:txBody>
          <a:bodyPr/>
          <a:lstStyle/>
          <a:p>
            <a:pPr marL="0" indent="0">
              <a:buNone/>
            </a:pPr>
            <a:endParaRPr lang="fr-FR" dirty="0"/>
          </a:p>
          <a:p>
            <a:pPr>
              <a:buFont typeface="Wingdings" pitchFamily="2" charset="2"/>
              <a:buChar char="Ø"/>
            </a:pPr>
            <a:r>
              <a:rPr lang="fr-FR" b="1" dirty="0"/>
              <a:t>Exemple : Création d’une classe </a:t>
            </a:r>
            <a:r>
              <a:rPr lang="fr-FR" b="1" dirty="0" err="1"/>
              <a:t>VoitureElectrique</a:t>
            </a:r>
            <a:r>
              <a:rPr lang="fr-FR" b="1" dirty="0"/>
              <a:t> qui hérite de Voiture</a:t>
            </a:r>
            <a:endParaRPr lang="fr-FR" dirty="0"/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5" name="Image 4" descr="Une image contenant texte, logiciel, capture d’écran&#10;&#10;Le contenu généré par l’IA peut être incorrect.">
            <a:extLst>
              <a:ext uri="{FF2B5EF4-FFF2-40B4-BE49-F238E27FC236}">
                <a16:creationId xmlns:a16="http://schemas.microsoft.com/office/drawing/2014/main" id="{FB366830-811A-E262-B818-938BD24DC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733" y="3192738"/>
            <a:ext cx="11732533" cy="2908252"/>
          </a:xfrm>
          <a:prstGeom prst="rect">
            <a:avLst/>
          </a:prstGeom>
        </p:spPr>
      </p:pic>
      <p:pic>
        <p:nvPicPr>
          <p:cNvPr id="6" name="Image 5" descr="Une image contenant texte, logiciel, capture d’écran&#10;&#10;Le contenu généré par l’IA peut être incorrect.">
            <a:extLst>
              <a:ext uri="{FF2B5EF4-FFF2-40B4-BE49-F238E27FC236}">
                <a16:creationId xmlns:a16="http://schemas.microsoft.com/office/drawing/2014/main" id="{EB4FAD21-BCA5-F47B-04FD-343E45201B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733" y="3265166"/>
            <a:ext cx="11732533" cy="2908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578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8181161-8894-6093-02BB-CFA87569F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Sommaire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E6800BA-BAB9-5E47-60B9-01695F8150B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fr-FR" dirty="0"/>
              <a:t>Notions de classes et objets</a:t>
            </a:r>
          </a:p>
          <a:p>
            <a:r>
              <a:rPr lang="fr-FR" dirty="0"/>
              <a:t>Les méthodes et attributs</a:t>
            </a:r>
          </a:p>
          <a:p>
            <a:r>
              <a:rPr lang="fr-FR" dirty="0"/>
              <a:t>L’héritage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5037BCA1-5483-6568-637D-628B7AE711F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fr-FR" dirty="0"/>
              <a:t>Le polymorphisme</a:t>
            </a:r>
          </a:p>
          <a:p>
            <a:r>
              <a:rPr lang="fr-FR" dirty="0"/>
              <a:t>Les classes abstraites et les interfaces</a:t>
            </a:r>
          </a:p>
        </p:txBody>
      </p:sp>
    </p:spTree>
    <p:extLst>
      <p:ext uri="{BB962C8B-B14F-4D97-AF65-F5344CB8AC3E}">
        <p14:creationId xmlns:p14="http://schemas.microsoft.com/office/powerpoint/2010/main" val="26193673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3F76AB2-6294-A020-1BB9-C146124299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Notions de classes et objets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DEFEF9B-A077-6C9D-6C10-AF81D7BDB5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8"/>
            <a:ext cx="9794859" cy="782170"/>
          </a:xfrm>
        </p:spPr>
        <p:txBody>
          <a:bodyPr/>
          <a:lstStyle/>
          <a:p>
            <a:pPr>
              <a:buFont typeface="Wingdings" pitchFamily="2" charset="2"/>
              <a:buChar char="ü"/>
            </a:pPr>
            <a:r>
              <a:rPr lang="fr-FR" dirty="0"/>
              <a:t>Résultat: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182DF111-CE82-C585-31E7-1117290446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8071" y="3111499"/>
            <a:ext cx="10334894" cy="426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1542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2FABB3C-2014-7AF6-4541-D63A2F27C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Notions de classes et objets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491D8E5-5C76-54FA-79E5-4910540AEF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5277288" cy="3636511"/>
          </a:xfrm>
        </p:spPr>
        <p:txBody>
          <a:bodyPr/>
          <a:lstStyle/>
          <a:p>
            <a:pPr>
              <a:buFont typeface="+mj-lt"/>
              <a:buAutoNum type="arabicPeriod" startAt="8"/>
            </a:pPr>
            <a:r>
              <a:rPr lang="fr-FR" b="1" dirty="0"/>
              <a:t>Polymorphisme (Méthodes Redéfinies)</a:t>
            </a:r>
            <a:endParaRPr lang="fr-FR" dirty="0"/>
          </a:p>
          <a:p>
            <a:pPr marL="0" indent="0">
              <a:buNone/>
            </a:pPr>
            <a:br>
              <a:rPr lang="fr-FR" dirty="0"/>
            </a:br>
            <a:r>
              <a:rPr lang="fr-FR" dirty="0"/>
              <a:t>Le </a:t>
            </a:r>
            <a:r>
              <a:rPr lang="fr-FR" b="1" dirty="0"/>
              <a:t>polymorphisme</a:t>
            </a:r>
            <a:r>
              <a:rPr lang="fr-FR" dirty="0"/>
              <a:t> permet d’utiliser une </a:t>
            </a:r>
            <a:r>
              <a:rPr lang="fr-FR" b="1" dirty="0"/>
              <a:t>même méthode</a:t>
            </a:r>
            <a:r>
              <a:rPr lang="fr-FR" dirty="0"/>
              <a:t> avec </a:t>
            </a:r>
            <a:r>
              <a:rPr lang="fr-FR" b="1" dirty="0"/>
              <a:t>différentes classes</a:t>
            </a:r>
            <a:r>
              <a:rPr lang="fr-FR" dirty="0"/>
              <a:t>.</a:t>
            </a:r>
          </a:p>
          <a:p>
            <a:pPr marL="0" indent="0">
              <a:buNone/>
            </a:pPr>
            <a:endParaRPr lang="fr-FR" b="1" dirty="0"/>
          </a:p>
          <a:p>
            <a:pPr>
              <a:buFont typeface="Wingdings" pitchFamily="2" charset="2"/>
              <a:buChar char="Ø"/>
            </a:pPr>
            <a:r>
              <a:rPr lang="fr-FR" b="1" dirty="0"/>
              <a:t>Exemple</a:t>
            </a:r>
            <a:endParaRPr lang="fr-FR" dirty="0"/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5" name="Image 4" descr="Une image contenant texte, capture d’écran, Police&#10;&#10;Le contenu généré par l’IA peut être incorrect.">
            <a:extLst>
              <a:ext uri="{FF2B5EF4-FFF2-40B4-BE49-F238E27FC236}">
                <a16:creationId xmlns:a16="http://schemas.microsoft.com/office/drawing/2014/main" id="{96BB2731-37BB-E58E-CA02-46FEFCFFAC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8716" y="1949192"/>
            <a:ext cx="5057321" cy="47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293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92956E6-482E-538E-B3ED-E903E3751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Notions de classes et objets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88E01CC-D56C-4685-493D-72EAFE0C0A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8"/>
            <a:ext cx="8902231" cy="705970"/>
          </a:xfrm>
        </p:spPr>
        <p:txBody>
          <a:bodyPr/>
          <a:lstStyle/>
          <a:p>
            <a:pPr>
              <a:buFont typeface="Wingdings" pitchFamily="2" charset="2"/>
              <a:buChar char="ü"/>
            </a:pPr>
            <a:r>
              <a:rPr lang="fr-FR" dirty="0"/>
              <a:t>Résultat: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40490A2-BFEE-811C-B44A-E5A7FD959A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7429" y="2928258"/>
            <a:ext cx="1687285" cy="98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9047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106D9F5-144E-F2D8-686B-6AF5BA465A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Notions de classes et objets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A06BB86-344D-B7D0-03F0-966D4D62C5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1" y="2222287"/>
            <a:ext cx="10665717" cy="4188525"/>
          </a:xfrm>
        </p:spPr>
        <p:txBody>
          <a:bodyPr>
            <a:normAutofit fontScale="92500" lnSpcReduction="10000"/>
          </a:bodyPr>
          <a:lstStyle/>
          <a:p>
            <a:pPr>
              <a:buFont typeface="Wingdings" pitchFamily="2" charset="2"/>
              <a:buChar char="v"/>
            </a:pPr>
            <a:r>
              <a:rPr lang="fr-FR" b="1" dirty="0"/>
              <a:t>Exercice Pratique</a:t>
            </a:r>
            <a:endParaRPr lang="fr-FR" dirty="0"/>
          </a:p>
          <a:p>
            <a:pPr marL="0" indent="0">
              <a:buNone/>
            </a:pPr>
            <a:br>
              <a:rPr lang="fr-FR" dirty="0"/>
            </a:br>
            <a:endParaRPr lang="fr-FR" dirty="0"/>
          </a:p>
          <a:p>
            <a:pPr marL="0" indent="0">
              <a:buNone/>
            </a:pPr>
            <a:r>
              <a:rPr lang="fr-FR" b="1" dirty="0"/>
              <a:t>Créer un système de gestion des comptes bancaires</a:t>
            </a:r>
            <a:endParaRPr lang="fr-FR" dirty="0"/>
          </a:p>
          <a:p>
            <a:pPr>
              <a:buFont typeface="+mj-lt"/>
              <a:buAutoNum type="arabicPeriod"/>
            </a:pPr>
            <a:r>
              <a:rPr lang="fr-FR" dirty="0"/>
              <a:t>Définir une classe </a:t>
            </a:r>
            <a:r>
              <a:rPr lang="fr-FR" dirty="0" err="1"/>
              <a:t>CompteBancaire</a:t>
            </a:r>
            <a:r>
              <a:rPr lang="fr-FR" dirty="0"/>
              <a:t> avec 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fr-FR" dirty="0"/>
              <a:t>Un attribut solde (défaut : 0).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fr-FR" dirty="0"/>
              <a:t>Une méthode </a:t>
            </a:r>
            <a:r>
              <a:rPr lang="fr-FR" dirty="0" err="1"/>
              <a:t>depot</a:t>
            </a:r>
            <a:r>
              <a:rPr lang="fr-FR" dirty="0"/>
              <a:t>(montant).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fr-FR" dirty="0"/>
              <a:t>Une méthode retrait(montant).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fr-FR" dirty="0"/>
              <a:t>Une méthode </a:t>
            </a:r>
            <a:r>
              <a:rPr lang="fr-FR" dirty="0" err="1"/>
              <a:t>afficher_solde</a:t>
            </a:r>
            <a:r>
              <a:rPr lang="fr-FR" dirty="0"/>
              <a:t>().</a:t>
            </a:r>
          </a:p>
          <a:p>
            <a:pPr>
              <a:buFont typeface="+mj-lt"/>
              <a:buAutoNum type="arabicPeriod"/>
            </a:pPr>
            <a:r>
              <a:rPr lang="fr-FR" dirty="0"/>
              <a:t>Définir une classe </a:t>
            </a:r>
            <a:r>
              <a:rPr lang="fr-FR" dirty="0" err="1"/>
              <a:t>CompteEpargne</a:t>
            </a:r>
            <a:r>
              <a:rPr lang="fr-FR" dirty="0"/>
              <a:t> héritant de </a:t>
            </a:r>
            <a:r>
              <a:rPr lang="fr-FR" dirty="0" err="1"/>
              <a:t>CompteBancaire</a:t>
            </a:r>
            <a:r>
              <a:rPr lang="fr-FR" dirty="0"/>
              <a:t> 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fr-FR" dirty="0"/>
              <a:t>Ajouter un </a:t>
            </a:r>
            <a:r>
              <a:rPr lang="fr-FR" dirty="0" err="1"/>
              <a:t>taux_interet</a:t>
            </a:r>
            <a:r>
              <a:rPr lang="fr-FR" dirty="0"/>
              <a:t>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fr-FR" dirty="0"/>
              <a:t>Ajouter une méthode </a:t>
            </a:r>
            <a:r>
              <a:rPr lang="fr-FR" dirty="0" err="1"/>
              <a:t>ajouter_interets</a:t>
            </a:r>
            <a:r>
              <a:rPr lang="fr-FR" dirty="0"/>
              <a:t>().</a:t>
            </a:r>
          </a:p>
          <a:p>
            <a:pPr marL="0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074783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76BF6DC-EE67-4CCF-E02A-E89173C23A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POO Python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869C9B0-5DCE-5249-C02B-F713B6B252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Les méthodes et attributs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298256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1737F95-E259-66EA-B371-84C5E87D4E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méthodes et attributs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CE7EDA5-F2D6-5C2B-0E7B-6D851D84B3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/>
              <a:t>Dans la </a:t>
            </a:r>
            <a:r>
              <a:rPr lang="fr-FR" b="1" dirty="0"/>
              <a:t>programmation orientée objet (POO)</a:t>
            </a:r>
            <a:r>
              <a:rPr lang="fr-FR" dirty="0"/>
              <a:t> en Python, les </a:t>
            </a:r>
            <a:r>
              <a:rPr lang="fr-FR" b="1" dirty="0"/>
              <a:t>attributs</a:t>
            </a:r>
            <a:r>
              <a:rPr lang="fr-FR" dirty="0"/>
              <a:t> et </a:t>
            </a:r>
            <a:r>
              <a:rPr lang="fr-FR" b="1" dirty="0"/>
              <a:t>méthodes</a:t>
            </a:r>
            <a:r>
              <a:rPr lang="fr-FR" dirty="0"/>
              <a:t> permettent de définir les caractéristiques et comportements des objets.</a:t>
            </a:r>
          </a:p>
          <a:p>
            <a:pPr marL="0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408558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ED01714-2357-733A-E56B-34C7B9AAB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méthodes et attributs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96863D8-ECE6-CF69-AF1B-9E5FB4992E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1" y="2222287"/>
            <a:ext cx="10665717" cy="4188525"/>
          </a:xfrm>
        </p:spPr>
        <p:txBody>
          <a:bodyPr>
            <a:normAutofit/>
          </a:bodyPr>
          <a:lstStyle/>
          <a:p>
            <a:pPr>
              <a:buFont typeface="+mj-lt"/>
              <a:buAutoNum type="arabicPeriod"/>
            </a:pPr>
            <a:r>
              <a:rPr lang="fr-FR" b="1" dirty="0"/>
              <a:t>Définition des Attributs et Méthodes</a:t>
            </a:r>
            <a:endParaRPr lang="fr-FR" dirty="0"/>
          </a:p>
          <a:p>
            <a:pPr marL="0" indent="0">
              <a:buNone/>
            </a:pPr>
            <a:br>
              <a:rPr lang="fr-FR" dirty="0"/>
            </a:br>
            <a:endParaRPr lang="fr-FR" dirty="0"/>
          </a:p>
          <a:p>
            <a:pPr>
              <a:buFont typeface="Wingdings" pitchFamily="2" charset="2"/>
              <a:buChar char="v"/>
            </a:pPr>
            <a:r>
              <a:rPr lang="fr-FR" b="1" dirty="0"/>
              <a:t>Attributs</a:t>
            </a:r>
            <a:endParaRPr lang="fr-FR" dirty="0"/>
          </a:p>
          <a:p>
            <a:pPr marL="0" indent="0">
              <a:buNone/>
            </a:pPr>
            <a:r>
              <a:rPr lang="fr-FR" dirty="0"/>
              <a:t>Les </a:t>
            </a:r>
            <a:r>
              <a:rPr lang="fr-FR" b="1" dirty="0"/>
              <a:t>attributs</a:t>
            </a:r>
            <a:r>
              <a:rPr lang="fr-FR" dirty="0"/>
              <a:t> sont des </a:t>
            </a:r>
            <a:r>
              <a:rPr lang="fr-FR" b="1" dirty="0"/>
              <a:t>variables associées à une classe ou un objet</a:t>
            </a:r>
            <a:r>
              <a:rPr lang="fr-FR" dirty="0"/>
              <a:t>.</a:t>
            </a:r>
          </a:p>
          <a:p>
            <a:pPr marL="0" indent="0">
              <a:buNone/>
            </a:pPr>
            <a:br>
              <a:rPr lang="fr-FR" dirty="0"/>
            </a:br>
            <a:endParaRPr lang="fr-FR" dirty="0"/>
          </a:p>
          <a:p>
            <a:pPr>
              <a:buFont typeface="Wingdings" pitchFamily="2" charset="2"/>
              <a:buChar char="v"/>
            </a:pPr>
            <a:r>
              <a:rPr lang="fr-FR" b="1" dirty="0"/>
              <a:t>Méthodes</a:t>
            </a:r>
            <a:endParaRPr lang="fr-FR" dirty="0"/>
          </a:p>
          <a:p>
            <a:pPr marL="0" indent="0">
              <a:buNone/>
            </a:pPr>
            <a:br>
              <a:rPr lang="fr-FR" dirty="0"/>
            </a:br>
            <a:r>
              <a:rPr lang="fr-FR" dirty="0"/>
              <a:t>Les </a:t>
            </a:r>
            <a:r>
              <a:rPr lang="fr-FR" b="1" dirty="0"/>
              <a:t>méthodes</a:t>
            </a:r>
            <a:r>
              <a:rPr lang="fr-FR" dirty="0"/>
              <a:t> sont des </a:t>
            </a:r>
            <a:r>
              <a:rPr lang="fr-FR" b="1" dirty="0"/>
              <a:t>fonctions définies dans une classe</a:t>
            </a:r>
            <a:r>
              <a:rPr lang="fr-FR" dirty="0"/>
              <a:t>, qui agissent sur les objets.</a:t>
            </a:r>
          </a:p>
          <a:p>
            <a:pPr marL="0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914920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836CD1-E235-EC8D-4952-657A68EC65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0652DE8-257A-1983-B6FA-749FFBCCD0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méthodes et attributs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3402F8D-72AD-FF39-4DC3-E15CB9C5D0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1" y="2222288"/>
            <a:ext cx="10665717" cy="846838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fr-FR" b="1" dirty="0"/>
              <a:t>Exemple : Classe Voiture avec des attributs et méthodes</a:t>
            </a:r>
            <a:endParaRPr lang="fr-FR" dirty="0"/>
          </a:p>
        </p:txBody>
      </p:sp>
      <p:pic>
        <p:nvPicPr>
          <p:cNvPr id="5" name="Image 4" descr="Une image contenant texte, capture d’écran, Police&#10;&#10;Le contenu généré par l’IA peut être incorrect.">
            <a:extLst>
              <a:ext uri="{FF2B5EF4-FFF2-40B4-BE49-F238E27FC236}">
                <a16:creationId xmlns:a16="http://schemas.microsoft.com/office/drawing/2014/main" id="{12860779-6DCA-BB00-681E-C675CFE97F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711" y="2978591"/>
            <a:ext cx="7135415" cy="3656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448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ACE8322-F8F9-0235-E791-E190382B7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méthodes et attributs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D851E82-CFB4-6883-4F4B-F974808DD0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8"/>
            <a:ext cx="9979917" cy="869256"/>
          </a:xfrm>
        </p:spPr>
        <p:txBody>
          <a:bodyPr/>
          <a:lstStyle/>
          <a:p>
            <a:pPr>
              <a:buFont typeface="Wingdings" pitchFamily="2" charset="2"/>
              <a:buChar char="ü"/>
            </a:pPr>
            <a:r>
              <a:rPr lang="fr-FR" b="1" dirty="0"/>
              <a:t>Résultat :</a:t>
            </a:r>
            <a:endParaRPr lang="fr-FR" dirty="0"/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5" name="Image 4" descr="Une image contenant texte, Police, capture d’écran, Graphique&#10;&#10;Le contenu généré par l’IA peut être incorrect.">
            <a:extLst>
              <a:ext uri="{FF2B5EF4-FFF2-40B4-BE49-F238E27FC236}">
                <a16:creationId xmlns:a16="http://schemas.microsoft.com/office/drawing/2014/main" id="{D594CF3E-57DA-8399-5FF8-E2C4180BBE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269" y="2897201"/>
            <a:ext cx="6380709" cy="869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4158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9135AAE-ABAF-0AEB-FEDE-A55F5C876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méthodes et attributs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B10E513-619F-5370-A6A4-02CC47A604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fr-FR" b="1" dirty="0"/>
              <a:t>Types d’Attributs</a:t>
            </a:r>
            <a:endParaRPr lang="fr-FR" dirty="0"/>
          </a:p>
          <a:p>
            <a:pPr marL="0" indent="0">
              <a:buNone/>
            </a:pPr>
            <a:br>
              <a:rPr lang="fr-FR" dirty="0"/>
            </a:br>
            <a:endParaRPr lang="fr-FR" dirty="0"/>
          </a:p>
          <a:p>
            <a:pPr>
              <a:buFont typeface="Wingdings" pitchFamily="2" charset="2"/>
              <a:buChar char="v"/>
            </a:pPr>
            <a:r>
              <a:rPr lang="fr-FR" dirty="0"/>
              <a:t>Il existe </a:t>
            </a:r>
            <a:r>
              <a:rPr lang="fr-FR" b="1" dirty="0"/>
              <a:t>trois types d’attributs</a:t>
            </a:r>
            <a:r>
              <a:rPr lang="fr-FR" dirty="0"/>
              <a:t> :</a:t>
            </a:r>
          </a:p>
          <a:p>
            <a:pPr lvl="1">
              <a:buFont typeface="+mj-lt"/>
              <a:buAutoNum type="arabicParenR"/>
            </a:pPr>
            <a:r>
              <a:rPr lang="fr-FR" b="1" dirty="0"/>
              <a:t>Attributs d’instance</a:t>
            </a:r>
            <a:r>
              <a:rPr lang="fr-FR" dirty="0"/>
              <a:t> (propres à chaque objet)</a:t>
            </a:r>
          </a:p>
          <a:p>
            <a:pPr lvl="1">
              <a:buFont typeface="+mj-lt"/>
              <a:buAutoNum type="arabicParenR"/>
            </a:pPr>
            <a:r>
              <a:rPr lang="fr-FR" b="1" dirty="0"/>
              <a:t>Attributs de classe</a:t>
            </a:r>
            <a:r>
              <a:rPr lang="fr-FR" dirty="0"/>
              <a:t> (communs à toutes les instances)</a:t>
            </a:r>
          </a:p>
          <a:p>
            <a:pPr lvl="1">
              <a:buFont typeface="+mj-lt"/>
              <a:buAutoNum type="arabicParenR"/>
            </a:pPr>
            <a:r>
              <a:rPr lang="fr-FR" b="1" dirty="0"/>
              <a:t>Attributs privés et protégés</a:t>
            </a:r>
            <a:r>
              <a:rPr lang="fr-FR" dirty="0"/>
              <a:t> (contrôle d’accès)</a:t>
            </a:r>
          </a:p>
          <a:p>
            <a:pPr marL="0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25756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9621B2C-B088-35ED-66FD-7DA84DB53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POO Python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FBF3968-2542-7BD2-B00B-61661ABC69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Notions de classes et objets</a:t>
            </a:r>
          </a:p>
        </p:txBody>
      </p:sp>
    </p:spTree>
    <p:extLst>
      <p:ext uri="{BB962C8B-B14F-4D97-AF65-F5344CB8AC3E}">
        <p14:creationId xmlns:p14="http://schemas.microsoft.com/office/powerpoint/2010/main" val="4682048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BF44257-8EA5-F65D-30AF-ABE44E700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méthodes et attributs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0809846-BB12-D819-B7D0-F709E2E09E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1841" y="2344847"/>
            <a:ext cx="10796884" cy="1431653"/>
          </a:xfrm>
        </p:spPr>
        <p:txBody>
          <a:bodyPr/>
          <a:lstStyle/>
          <a:p>
            <a:pPr marL="800100" lvl="1" indent="-342900">
              <a:buFont typeface="+mj-lt"/>
              <a:buAutoNum type="arabicParenR"/>
            </a:pPr>
            <a:r>
              <a:rPr lang="fr-FR" b="1" dirty="0"/>
              <a:t>Attributs d’instance</a:t>
            </a:r>
            <a:endParaRPr lang="fr-FR" dirty="0"/>
          </a:p>
          <a:p>
            <a:pPr marL="0" indent="0">
              <a:buNone/>
            </a:pPr>
            <a:r>
              <a:rPr lang="fr-FR" dirty="0"/>
              <a:t>Les </a:t>
            </a:r>
            <a:r>
              <a:rPr lang="fr-FR" b="1" dirty="0"/>
              <a:t>attributs d’instance</a:t>
            </a:r>
            <a:r>
              <a:rPr lang="fr-FR" dirty="0"/>
              <a:t> sont définis dans __init__ et sont </a:t>
            </a:r>
            <a:r>
              <a:rPr lang="fr-FR" b="1" dirty="0"/>
              <a:t>propres à chaque objet</a:t>
            </a:r>
            <a:r>
              <a:rPr lang="fr-FR" dirty="0"/>
              <a:t>.</a:t>
            </a:r>
          </a:p>
          <a:p>
            <a:pPr>
              <a:buFont typeface="Wingdings" pitchFamily="2" charset="2"/>
              <a:buChar char="Ø"/>
            </a:pPr>
            <a:r>
              <a:rPr lang="fr-FR" b="1" dirty="0"/>
              <a:t>Exemple :</a:t>
            </a:r>
            <a:endParaRPr lang="fr-FR" dirty="0"/>
          </a:p>
        </p:txBody>
      </p:sp>
      <p:pic>
        <p:nvPicPr>
          <p:cNvPr id="5" name="Image 4" descr="Une image contenant texte, capture d’écran, Police&#10;&#10;Le contenu généré par l’IA peut être incorrect.">
            <a:extLst>
              <a:ext uri="{FF2B5EF4-FFF2-40B4-BE49-F238E27FC236}">
                <a16:creationId xmlns:a16="http://schemas.microsoft.com/office/drawing/2014/main" id="{BF6BC8A0-4ABB-6DED-BAE9-3582B90B92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0072" y="3391447"/>
            <a:ext cx="6642225" cy="3195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19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16C6000-597A-7911-8DB5-4485FC697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méthodes et attributs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F05DE00-CBBC-057F-4B74-113661B278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ü"/>
            </a:pPr>
            <a:r>
              <a:rPr lang="fr-FR" b="1" dirty="0"/>
              <a:t>Chaque objet a ses propres valeurs d’attributs.</a:t>
            </a:r>
            <a:endParaRPr lang="fr-FR" dirty="0"/>
          </a:p>
          <a:p>
            <a:pPr marL="0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260033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D3F4733-19C8-56EC-FC5E-8C76A1C008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méthodes et attributs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E7014AF-1CB6-E696-9B6F-C75D0741CC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6306365" cy="3636511"/>
          </a:xfrm>
        </p:spPr>
        <p:txBody>
          <a:bodyPr/>
          <a:lstStyle/>
          <a:p>
            <a:pPr>
              <a:buFont typeface="+mj-lt"/>
              <a:buAutoNum type="arabicParenR" startAt="2"/>
            </a:pPr>
            <a:r>
              <a:rPr lang="fr-FR" b="1" dirty="0"/>
              <a:t>Attributs de classe</a:t>
            </a:r>
            <a:endParaRPr lang="fr-FR" dirty="0"/>
          </a:p>
          <a:p>
            <a:pPr marL="0" indent="0">
              <a:buNone/>
            </a:pPr>
            <a:br>
              <a:rPr lang="fr-FR" dirty="0"/>
            </a:br>
            <a:r>
              <a:rPr lang="fr-FR" dirty="0"/>
              <a:t>Les </a:t>
            </a:r>
            <a:r>
              <a:rPr lang="fr-FR" b="1" dirty="0"/>
              <a:t>attributs de classe</a:t>
            </a:r>
            <a:r>
              <a:rPr lang="fr-FR" dirty="0"/>
              <a:t> sont partagés </a:t>
            </a:r>
            <a:r>
              <a:rPr lang="fr-FR" b="1" dirty="0"/>
              <a:t>par toutes les instances</a:t>
            </a:r>
            <a:r>
              <a:rPr lang="fr-FR" dirty="0"/>
              <a:t>.</a:t>
            </a:r>
          </a:p>
          <a:p>
            <a:pPr marL="0" indent="0">
              <a:buNone/>
            </a:pPr>
            <a:endParaRPr lang="fr-FR" b="1" dirty="0"/>
          </a:p>
          <a:p>
            <a:pPr>
              <a:buFont typeface="Wingdings" pitchFamily="2" charset="2"/>
              <a:buChar char="Ø"/>
            </a:pPr>
            <a:r>
              <a:rPr lang="fr-FR" b="1" dirty="0"/>
              <a:t>Exemple :</a:t>
            </a:r>
            <a:endParaRPr lang="fr-FR" dirty="0"/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5" name="Image 4" descr="Une image contenant texte, capture d’écran, Police, logiciel&#10;&#10;Le contenu généré par l’IA peut être incorrect.">
            <a:extLst>
              <a:ext uri="{FF2B5EF4-FFF2-40B4-BE49-F238E27FC236}">
                <a16:creationId xmlns:a16="http://schemas.microsoft.com/office/drawing/2014/main" id="{6C2D141C-47A5-2A41-AD59-3CCCB524EF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6152" y="2498755"/>
            <a:ext cx="4655846" cy="3724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740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363F072-8EC5-12EE-90EE-B4CF405642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méthodes et attributs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8827F18-CB9C-1A51-D76E-FB5A55A32C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ü"/>
            </a:pPr>
            <a:r>
              <a:rPr lang="fr-FR" b="1" dirty="0"/>
              <a:t>Un changement sur </a:t>
            </a:r>
            <a:r>
              <a:rPr lang="fr-FR" b="1" dirty="0" err="1"/>
              <a:t>Voiture.roues</a:t>
            </a:r>
            <a:r>
              <a:rPr lang="fr-FR" b="1" dirty="0"/>
              <a:t> affecte toutes les instances.</a:t>
            </a:r>
            <a:endParaRPr lang="fr-FR" dirty="0"/>
          </a:p>
          <a:p>
            <a:pPr marL="0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948217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76A94FC-840B-4EEC-7827-1A8C2B44A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méthodes et attributs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7C5724D-FE7E-F4BC-165F-1F2D067F72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4975506" cy="3636511"/>
          </a:xfrm>
        </p:spPr>
        <p:txBody>
          <a:bodyPr/>
          <a:lstStyle/>
          <a:p>
            <a:pPr>
              <a:buFont typeface="+mj-lt"/>
              <a:buAutoNum type="arabicParenR" startAt="3"/>
            </a:pPr>
            <a:r>
              <a:rPr lang="fr-FR" b="1" dirty="0"/>
              <a:t>Attributs protégés et privés</a:t>
            </a:r>
            <a:endParaRPr lang="fr-FR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fr-FR" b="1" dirty="0"/>
              <a:t>Attributs protégés (_nom)</a:t>
            </a:r>
            <a:r>
              <a:rPr lang="fr-FR" dirty="0"/>
              <a:t> : Convention pour un usage </a:t>
            </a:r>
            <a:r>
              <a:rPr lang="fr-FR" b="1" dirty="0"/>
              <a:t>interne</a:t>
            </a:r>
            <a:r>
              <a:rPr lang="fr-FR" dirty="0"/>
              <a:t>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fr-FR" b="1" dirty="0"/>
              <a:t>Attributs privés (__nom)</a:t>
            </a:r>
            <a:r>
              <a:rPr lang="fr-FR" dirty="0"/>
              <a:t> : </a:t>
            </a:r>
            <a:r>
              <a:rPr lang="fr-FR" b="1" dirty="0"/>
              <a:t>Inaccessibles directement</a:t>
            </a:r>
            <a:r>
              <a:rPr lang="fr-FR" dirty="0"/>
              <a:t> en dehors de la classe.</a:t>
            </a:r>
          </a:p>
          <a:p>
            <a:pPr marL="0" indent="0">
              <a:buNone/>
            </a:pPr>
            <a:br>
              <a:rPr lang="fr-FR" dirty="0"/>
            </a:br>
            <a:endParaRPr lang="fr-FR" dirty="0"/>
          </a:p>
          <a:p>
            <a:pPr>
              <a:buFont typeface="Wingdings" pitchFamily="2" charset="2"/>
              <a:buChar char="Ø"/>
            </a:pPr>
            <a:r>
              <a:rPr lang="fr-FR" b="1" dirty="0"/>
              <a:t>Exemple :</a:t>
            </a:r>
            <a:endParaRPr lang="fr-FR" dirty="0"/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5" name="Image 4" descr="Une image contenant texte, capture d’écran, Police&#10;&#10;Le contenu généré par l’IA peut être incorrect.">
            <a:extLst>
              <a:ext uri="{FF2B5EF4-FFF2-40B4-BE49-F238E27FC236}">
                <a16:creationId xmlns:a16="http://schemas.microsoft.com/office/drawing/2014/main" id="{79681F66-11FB-EED0-B7D6-1C6BD9854F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4218" y="2726268"/>
            <a:ext cx="6121586" cy="3132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971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320D14F-45F3-86CD-3FB4-612733675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méthodes et attributs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3443E37-701E-4036-0979-0C05EE7646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v"/>
            </a:pPr>
            <a:r>
              <a:rPr lang="fr-FR" dirty="0"/>
              <a:t> </a:t>
            </a:r>
            <a:r>
              <a:rPr lang="fr-FR" b="1" dirty="0"/>
              <a:t>__</a:t>
            </a:r>
            <a:r>
              <a:rPr lang="fr-FR" b="1" dirty="0" err="1"/>
              <a:t>code_secret</a:t>
            </a:r>
            <a:r>
              <a:rPr lang="fr-FR" b="1" dirty="0"/>
              <a:t> est inaccessible directement.</a:t>
            </a:r>
            <a:endParaRPr lang="fr-FR" dirty="0"/>
          </a:p>
          <a:p>
            <a:pPr marL="0" indent="0">
              <a:buNone/>
            </a:pPr>
            <a:br>
              <a:rPr lang="fr-FR" dirty="0"/>
            </a:br>
            <a:endParaRPr lang="fr-FR" dirty="0"/>
          </a:p>
          <a:p>
            <a:pPr>
              <a:buFont typeface="Wingdings" pitchFamily="2" charset="2"/>
              <a:buChar char="ü"/>
            </a:pPr>
            <a:r>
              <a:rPr lang="fr-FR" b="1" dirty="0"/>
              <a:t>On peut y accéder via une méthode spéciale :</a:t>
            </a:r>
            <a:endParaRPr lang="fr-FR" dirty="0"/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1DC3AF7-3A29-A78A-A418-8A18EEBE5D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2531" y="4724400"/>
            <a:ext cx="7903477" cy="446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97887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48DDF43-ED91-02FD-39D8-F8F93597E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méthodes et attributs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47671F4-4CC0-7FFD-EC48-E34C84D21C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fr-FR" b="1" dirty="0"/>
              <a:t>Types de Méthodes</a:t>
            </a:r>
            <a:br>
              <a:rPr lang="fr-FR" dirty="0"/>
            </a:br>
            <a:endParaRPr lang="fr-FR" dirty="0"/>
          </a:p>
          <a:p>
            <a:pPr>
              <a:buFont typeface="Wingdings" pitchFamily="2" charset="2"/>
              <a:buChar char="v"/>
            </a:pPr>
            <a:r>
              <a:rPr lang="fr-FR" dirty="0"/>
              <a:t>Il existe </a:t>
            </a:r>
            <a:r>
              <a:rPr lang="fr-FR" b="1" dirty="0"/>
              <a:t>trois types de méthodes</a:t>
            </a:r>
            <a:r>
              <a:rPr lang="fr-FR" dirty="0"/>
              <a:t> :</a:t>
            </a:r>
          </a:p>
          <a:p>
            <a:pPr lvl="1">
              <a:buFont typeface="+mj-lt"/>
              <a:buAutoNum type="arabicParenR"/>
            </a:pPr>
            <a:r>
              <a:rPr lang="fr-FR" b="1" dirty="0"/>
              <a:t>Méthodes d’instance</a:t>
            </a:r>
            <a:r>
              <a:rPr lang="fr-FR" dirty="0"/>
              <a:t> (agissent sur une instance spécifique)</a:t>
            </a:r>
          </a:p>
          <a:p>
            <a:pPr lvl="1">
              <a:buFont typeface="+mj-lt"/>
              <a:buAutoNum type="arabicParenR"/>
            </a:pPr>
            <a:r>
              <a:rPr lang="fr-FR" b="1" dirty="0"/>
              <a:t>Méthodes de classe</a:t>
            </a:r>
            <a:r>
              <a:rPr lang="fr-FR" dirty="0"/>
              <a:t> (@</a:t>
            </a:r>
            <a:r>
              <a:rPr lang="fr-FR" dirty="0" err="1"/>
              <a:t>classmethod</a:t>
            </a:r>
            <a:r>
              <a:rPr lang="fr-FR" dirty="0"/>
              <a:t> - agissent sur la classe)</a:t>
            </a:r>
          </a:p>
          <a:p>
            <a:pPr lvl="1">
              <a:buFont typeface="+mj-lt"/>
              <a:buAutoNum type="arabicParenR"/>
            </a:pPr>
            <a:r>
              <a:rPr lang="fr-FR" b="1" dirty="0"/>
              <a:t>Méthodes statiques</a:t>
            </a:r>
            <a:r>
              <a:rPr lang="fr-FR" dirty="0"/>
              <a:t> (@</a:t>
            </a:r>
            <a:r>
              <a:rPr lang="fr-FR" dirty="0" err="1"/>
              <a:t>staticmethod</a:t>
            </a:r>
            <a:r>
              <a:rPr lang="fr-FR" dirty="0"/>
              <a:t> - indépendantes de la </a:t>
            </a:r>
            <a:r>
              <a:rPr lang="fr-FR" dirty="0" err="1"/>
              <a:t>clas</a:t>
            </a:r>
            <a:endParaRPr lang="fr-FR" dirty="0"/>
          </a:p>
          <a:p>
            <a:pPr marL="0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1549186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E7514C6-6448-C43C-1523-192FFF1A5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méthodes et attributs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7DE8AAE-19F8-AFFD-6B32-3B6064D823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8"/>
            <a:ext cx="10563286" cy="1320475"/>
          </a:xfrm>
        </p:spPr>
        <p:txBody>
          <a:bodyPr/>
          <a:lstStyle/>
          <a:p>
            <a:pPr>
              <a:buFont typeface="+mj-lt"/>
              <a:buAutoNum type="arabicParenR"/>
            </a:pPr>
            <a:r>
              <a:rPr lang="fr-FR" b="1" dirty="0"/>
              <a:t> Méthodes d’instance</a:t>
            </a:r>
            <a:endParaRPr lang="fr-FR" dirty="0"/>
          </a:p>
          <a:p>
            <a:pPr marL="0" indent="0">
              <a:buNone/>
            </a:pPr>
            <a:r>
              <a:rPr lang="fr-FR" dirty="0"/>
              <a:t>Les </a:t>
            </a:r>
            <a:r>
              <a:rPr lang="fr-FR" b="1" dirty="0"/>
              <a:t>méthodes d’instance</a:t>
            </a:r>
            <a:r>
              <a:rPr lang="fr-FR" dirty="0"/>
              <a:t> utilisent self pour </a:t>
            </a:r>
            <a:r>
              <a:rPr lang="fr-FR" b="1" dirty="0"/>
              <a:t>accéder aux attributs et méthodes de l’instance</a:t>
            </a:r>
            <a:r>
              <a:rPr lang="fr-FR" dirty="0"/>
              <a:t>.</a:t>
            </a:r>
          </a:p>
          <a:p>
            <a:pPr>
              <a:buFont typeface="Wingdings" pitchFamily="2" charset="2"/>
              <a:buChar char="Ø"/>
            </a:pPr>
            <a:r>
              <a:rPr lang="fr-FR" b="1" dirty="0"/>
              <a:t>Exemple :</a:t>
            </a:r>
            <a:endParaRPr lang="fr-FR" dirty="0"/>
          </a:p>
        </p:txBody>
      </p:sp>
      <p:pic>
        <p:nvPicPr>
          <p:cNvPr id="5" name="Image 4" descr="Une image contenant texte, capture d’écran, Police&#10;&#10;Le contenu généré par l’IA peut être incorrect.">
            <a:extLst>
              <a:ext uri="{FF2B5EF4-FFF2-40B4-BE49-F238E27FC236}">
                <a16:creationId xmlns:a16="http://schemas.microsoft.com/office/drawing/2014/main" id="{BE0BD7E4-00B5-A902-8F51-895ECF6130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712" y="3742898"/>
            <a:ext cx="6378996" cy="2803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375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E7091A4-AE6D-0377-D1FC-CA7B95C71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méthodes et attributs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D16986B-A5C4-3011-7CFF-12CC5B0C98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ü"/>
            </a:pPr>
            <a:r>
              <a:rPr lang="fr-FR" b="1" dirty="0"/>
              <a:t>Utilise self pour accéder aux attributs.</a:t>
            </a:r>
            <a:endParaRPr lang="fr-FR" dirty="0"/>
          </a:p>
          <a:p>
            <a:pPr marL="0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9492229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224C4DF-097D-0267-D110-EBE31E7A2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méthodes et attributs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1C07E39-6B7C-C939-2745-54FF5C4A58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arenR" startAt="2"/>
            </a:pPr>
            <a:r>
              <a:rPr lang="fr-FR" b="1" dirty="0"/>
              <a:t>Méthodes de classe (@</a:t>
            </a:r>
            <a:r>
              <a:rPr lang="fr-FR" b="1" dirty="0" err="1"/>
              <a:t>classmethod</a:t>
            </a:r>
            <a:r>
              <a:rPr lang="fr-FR" b="1" dirty="0"/>
              <a:t>)</a:t>
            </a:r>
            <a:endParaRPr lang="fr-FR" dirty="0"/>
          </a:p>
          <a:p>
            <a:pPr marL="0" indent="0">
              <a:buNone/>
            </a:pPr>
            <a:r>
              <a:rPr lang="fr-FR" dirty="0"/>
              <a:t>Les </a:t>
            </a:r>
            <a:r>
              <a:rPr lang="fr-FR" b="1" dirty="0"/>
              <a:t>méthodes de classe</a:t>
            </a:r>
            <a:r>
              <a:rPr lang="fr-FR" dirty="0"/>
              <a:t> utilisent </a:t>
            </a:r>
            <a:r>
              <a:rPr lang="fr-FR" dirty="0" err="1"/>
              <a:t>cls</a:t>
            </a:r>
            <a:r>
              <a:rPr lang="fr-FR" dirty="0"/>
              <a:t> et peuvent </a:t>
            </a:r>
            <a:r>
              <a:rPr lang="fr-FR" b="1" dirty="0"/>
              <a:t>modifier des attributs de classe</a:t>
            </a:r>
            <a:r>
              <a:rPr lang="fr-FR" dirty="0"/>
              <a:t>.</a:t>
            </a:r>
          </a:p>
          <a:p>
            <a:pPr>
              <a:buFont typeface="Wingdings" pitchFamily="2" charset="2"/>
              <a:buChar char="Ø"/>
            </a:pPr>
            <a:r>
              <a:rPr lang="fr-FR" b="1" dirty="0"/>
              <a:t>Exemple :</a:t>
            </a:r>
            <a:endParaRPr lang="fr-FR" dirty="0"/>
          </a:p>
          <a:p>
            <a:pPr marL="0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227382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56BF9BF-153E-2298-6701-F78F817C04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Notions de classes et objets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E6FCCF7-6E0B-D815-4656-9240B150A8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/>
              <a:t>Python est un </a:t>
            </a:r>
            <a:r>
              <a:rPr lang="fr-FR" b="1" dirty="0"/>
              <a:t>langage orienté objet (OOP - Object </a:t>
            </a:r>
            <a:r>
              <a:rPr lang="fr-FR" b="1" dirty="0" err="1"/>
              <a:t>Oriented</a:t>
            </a:r>
            <a:r>
              <a:rPr lang="fr-FR" b="1" dirty="0"/>
              <a:t> </a:t>
            </a:r>
            <a:r>
              <a:rPr lang="fr-FR" b="1" dirty="0" err="1"/>
              <a:t>Programming</a:t>
            </a:r>
            <a:r>
              <a:rPr lang="fr-FR" b="1" dirty="0"/>
              <a:t>)</a:t>
            </a:r>
            <a:r>
              <a:rPr lang="fr-FR" dirty="0"/>
              <a:t>, ce qui signifie qu’il permet d’organiser le code en </a:t>
            </a:r>
            <a:r>
              <a:rPr lang="fr-FR" b="1" dirty="0"/>
              <a:t>objets</a:t>
            </a:r>
            <a:r>
              <a:rPr lang="fr-FR" dirty="0"/>
              <a:t>. Ces objets sont créés à partir de </a:t>
            </a:r>
            <a:r>
              <a:rPr lang="fr-FR" b="1" dirty="0"/>
              <a:t>classes</a:t>
            </a:r>
            <a:r>
              <a:rPr lang="fr-FR" dirty="0"/>
              <a:t>, qui définissent leur structure et leur comportement.</a:t>
            </a:r>
          </a:p>
          <a:p>
            <a:pPr marL="0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9273864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E0F337-081E-51F8-9E5F-CF0B75D2A7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6B80150-2699-5C72-04EA-EBDF44F6D2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méthodes et attributs</a:t>
            </a:r>
          </a:p>
        </p:txBody>
      </p:sp>
      <p:pic>
        <p:nvPicPr>
          <p:cNvPr id="7" name="Image 6" descr="Une image contenant texte, capture d’écran, Police, logiciel&#10;&#10;Le contenu généré par l’IA peut être incorrect.">
            <a:extLst>
              <a:ext uri="{FF2B5EF4-FFF2-40B4-BE49-F238E27FC236}">
                <a16:creationId xmlns:a16="http://schemas.microsoft.com/office/drawing/2014/main" id="{4AE1C64D-5A15-1042-16DC-B5D17DCA69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7177" y="1989717"/>
            <a:ext cx="6713698" cy="4769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675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BB5242D-3EA7-E2AE-913A-27C3EA0B7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méthodes et attributs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FE67029-2F3D-EAEF-FB2D-E4B96E540F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ü"/>
            </a:pPr>
            <a:r>
              <a:rPr lang="fr-FR" b="1" dirty="0"/>
              <a:t>Utilisé pour modifier les attributs de classe.</a:t>
            </a:r>
            <a:endParaRPr lang="fr-FR" dirty="0"/>
          </a:p>
          <a:p>
            <a:pPr marL="0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7300831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A2DD91F-0697-C49D-BA83-62A7AE886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méthodes et attributs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F795D7C-06AD-A405-EB81-47ED6DEACD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10448002" cy="1750999"/>
          </a:xfrm>
        </p:spPr>
        <p:txBody>
          <a:bodyPr/>
          <a:lstStyle/>
          <a:p>
            <a:pPr>
              <a:buFont typeface="+mj-lt"/>
              <a:buAutoNum type="arabicParenR" startAt="3"/>
            </a:pPr>
            <a:r>
              <a:rPr lang="fr-FR" b="1" dirty="0"/>
              <a:t>Méthodes statiques (@</a:t>
            </a:r>
            <a:r>
              <a:rPr lang="fr-FR" b="1" dirty="0" err="1"/>
              <a:t>staticmethod</a:t>
            </a:r>
            <a:r>
              <a:rPr lang="fr-FR" b="1" dirty="0"/>
              <a:t>)</a:t>
            </a:r>
            <a:endParaRPr lang="fr-FR" dirty="0"/>
          </a:p>
          <a:p>
            <a:pPr marL="0" indent="0">
              <a:buNone/>
            </a:pPr>
            <a:r>
              <a:rPr lang="fr-FR" dirty="0"/>
              <a:t>Les </a:t>
            </a:r>
            <a:r>
              <a:rPr lang="fr-FR" b="1" dirty="0"/>
              <a:t>méthodes statiques</a:t>
            </a:r>
            <a:r>
              <a:rPr lang="fr-FR" dirty="0"/>
              <a:t> ne prennent </a:t>
            </a:r>
            <a:r>
              <a:rPr lang="fr-FR" b="1" dirty="0"/>
              <a:t>ni self ni </a:t>
            </a:r>
            <a:r>
              <a:rPr lang="fr-FR" b="1" dirty="0" err="1"/>
              <a:t>cls</a:t>
            </a:r>
            <a:r>
              <a:rPr lang="fr-FR" dirty="0"/>
              <a:t> et n’accèdent </a:t>
            </a:r>
            <a:r>
              <a:rPr lang="fr-FR" b="1" dirty="0"/>
              <a:t>pas aux attributs</a:t>
            </a:r>
            <a:r>
              <a:rPr lang="fr-FR" dirty="0"/>
              <a:t>.</a:t>
            </a:r>
          </a:p>
          <a:p>
            <a:pPr>
              <a:buFont typeface="Wingdings" pitchFamily="2" charset="2"/>
              <a:buChar char="Ø"/>
            </a:pPr>
            <a:r>
              <a:rPr lang="fr-FR" b="1" dirty="0"/>
              <a:t>Exemple :</a:t>
            </a:r>
            <a:endParaRPr lang="fr-FR" dirty="0"/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5" name="Image 4" descr="Une image contenant texte, capture d’écran, Police&#10;&#10;Le contenu généré par l’IA peut être incorrect.">
            <a:extLst>
              <a:ext uri="{FF2B5EF4-FFF2-40B4-BE49-F238E27FC236}">
                <a16:creationId xmlns:a16="http://schemas.microsoft.com/office/drawing/2014/main" id="{47A2DF5F-AB5A-CDBA-67DB-FA72A09858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0064" y="3214007"/>
            <a:ext cx="5626100" cy="2324100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7596CBC5-DFE2-52FB-A97C-4FE08F7F87FF}"/>
              </a:ext>
            </a:extLst>
          </p:cNvPr>
          <p:cNvSpPr txBox="1"/>
          <p:nvPr/>
        </p:nvSpPr>
        <p:spPr>
          <a:xfrm>
            <a:off x="810000" y="5837373"/>
            <a:ext cx="61068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fr-FR" b="1" dirty="0"/>
              <a:t>Utile pour des fonctions indépendantes.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535732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414EA53-B80F-3DDA-E08C-2A1AB73EF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méthodes et attributs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4B725E7-1C4F-F640-2E23-D7E54D27F3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fr-FR" b="1" dirty="0"/>
              <a:t>Accesseurs et Mutateurs (Getters et Setters)</a:t>
            </a:r>
            <a:endParaRPr lang="fr-FR" dirty="0"/>
          </a:p>
          <a:p>
            <a:pPr marL="0" indent="0">
              <a:buNone/>
            </a:pPr>
            <a:br>
              <a:rPr lang="fr-FR" dirty="0"/>
            </a:br>
            <a:r>
              <a:rPr lang="fr-FR" dirty="0"/>
              <a:t>On peut contrôler l’accès aux </a:t>
            </a:r>
            <a:r>
              <a:rPr lang="fr-FR" b="1" dirty="0"/>
              <a:t>attributs privés</a:t>
            </a:r>
            <a:r>
              <a:rPr lang="fr-FR" dirty="0"/>
              <a:t> via des </a:t>
            </a:r>
            <a:r>
              <a:rPr lang="fr-FR" b="1" dirty="0"/>
              <a:t>méthodes getter et setter</a:t>
            </a:r>
            <a:r>
              <a:rPr lang="fr-FR" dirty="0"/>
              <a:t>.</a:t>
            </a:r>
            <a:br>
              <a:rPr lang="fr-FR" dirty="0"/>
            </a:br>
            <a:endParaRPr lang="fr-FR" dirty="0"/>
          </a:p>
          <a:p>
            <a:pPr>
              <a:buFont typeface="Wingdings" pitchFamily="2" charset="2"/>
              <a:buChar char="Ø"/>
            </a:pPr>
            <a:r>
              <a:rPr lang="fr-FR" b="1" dirty="0"/>
              <a:t>Exemple avec @</a:t>
            </a:r>
            <a:r>
              <a:rPr lang="fr-FR" b="1" dirty="0" err="1"/>
              <a:t>property</a:t>
            </a:r>
            <a:endParaRPr lang="fr-FR" dirty="0"/>
          </a:p>
          <a:p>
            <a:pPr marL="0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718315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06E338-0256-4C7B-477E-5667AE9E64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CEAA7FB-4746-7CB3-AE49-B9D2883FB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méthodes et attributs</a:t>
            </a:r>
          </a:p>
        </p:txBody>
      </p:sp>
      <p:pic>
        <p:nvPicPr>
          <p:cNvPr id="6" name="Image 5" descr="Une image contenant texte, capture d’écran, Police&#10;&#10;Le contenu généré par l’IA peut être incorrect.">
            <a:extLst>
              <a:ext uri="{FF2B5EF4-FFF2-40B4-BE49-F238E27FC236}">
                <a16:creationId xmlns:a16="http://schemas.microsoft.com/office/drawing/2014/main" id="{A63C57FA-24D9-D139-9E87-EC39299B7C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0351" y="1928388"/>
            <a:ext cx="5251297" cy="4929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183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DF2B83-C932-F169-8FEB-84463E228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méthodes et attributs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8C1973A-E34E-8923-CCF6-94C88FC4ED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v"/>
            </a:pPr>
            <a:r>
              <a:rPr lang="fr-FR" b="1" dirty="0"/>
              <a:t>Utilisation :</a:t>
            </a:r>
            <a:endParaRPr lang="fr-FR" dirty="0"/>
          </a:p>
          <a:p>
            <a:pPr>
              <a:buFont typeface="Wingdings" pitchFamily="2" charset="2"/>
              <a:buChar char="ü"/>
            </a:pPr>
            <a:r>
              <a:rPr lang="fr-FR" dirty="0"/>
              <a:t> @</a:t>
            </a:r>
            <a:r>
              <a:rPr lang="fr-FR" dirty="0" err="1"/>
              <a:t>property</a:t>
            </a:r>
            <a:r>
              <a:rPr lang="fr-FR" dirty="0"/>
              <a:t> → Permet </a:t>
            </a:r>
            <a:r>
              <a:rPr lang="fr-FR" b="1" dirty="0"/>
              <a:t>d’accéder</a:t>
            </a:r>
            <a:r>
              <a:rPr lang="fr-FR" dirty="0"/>
              <a:t> à un attribut privé (getter).</a:t>
            </a:r>
          </a:p>
          <a:p>
            <a:pPr>
              <a:buFont typeface="Wingdings" pitchFamily="2" charset="2"/>
              <a:buChar char="ü"/>
            </a:pPr>
            <a:r>
              <a:rPr lang="fr-FR" dirty="0"/>
              <a:t>@</a:t>
            </a:r>
            <a:r>
              <a:rPr lang="fr-FR" dirty="0" err="1"/>
              <a:t>prix.setter</a:t>
            </a:r>
            <a:r>
              <a:rPr lang="fr-FR" dirty="0"/>
              <a:t> → Permet </a:t>
            </a:r>
            <a:r>
              <a:rPr lang="fr-FR" b="1" dirty="0"/>
              <a:t>de modifier</a:t>
            </a:r>
            <a:r>
              <a:rPr lang="fr-FR" dirty="0"/>
              <a:t> un attribut privé (setter).</a:t>
            </a:r>
          </a:p>
          <a:p>
            <a:pPr marL="0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0827670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6B0B666-53D4-6476-7342-17B66E0EB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POO PYTHON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C5CEA1D-75E7-DA3B-B11A-B032EA4A44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L’héritage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4994026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605B3B8-5A4C-0865-7025-5694C2354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L’héritage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A2F01DB-4060-D4AB-1DEB-B3E86E1040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/>
              <a:t>L’</a:t>
            </a:r>
            <a:r>
              <a:rPr lang="fr-FR" b="1" dirty="0"/>
              <a:t>héritage</a:t>
            </a:r>
            <a:r>
              <a:rPr lang="fr-FR" dirty="0"/>
              <a:t> est un </a:t>
            </a:r>
            <a:r>
              <a:rPr lang="fr-FR" b="1" dirty="0"/>
              <a:t>principe fondamental de la programmation orientée objet (OOP)</a:t>
            </a:r>
            <a:r>
              <a:rPr lang="fr-FR" dirty="0"/>
              <a:t>.</a:t>
            </a:r>
          </a:p>
          <a:p>
            <a:pPr marL="0" indent="0">
              <a:buNone/>
            </a:pPr>
            <a:r>
              <a:rPr lang="fr-FR" dirty="0"/>
              <a:t>Il permet de </a:t>
            </a:r>
            <a:r>
              <a:rPr lang="fr-FR" b="1" dirty="0"/>
              <a:t>créer une nouvelle classe</a:t>
            </a:r>
            <a:r>
              <a:rPr lang="fr-FR" dirty="0"/>
              <a:t> en réutilisant les fonctionnalités d’une classe existante. Cela facilite la </a:t>
            </a:r>
            <a:r>
              <a:rPr lang="fr-FR" b="1" dirty="0"/>
              <a:t>réutilisation du code</a:t>
            </a:r>
            <a:r>
              <a:rPr lang="fr-FR" dirty="0"/>
              <a:t> et l’</a:t>
            </a:r>
            <a:r>
              <a:rPr lang="fr-FR" b="1" dirty="0"/>
              <a:t>extension des fonctionnalités</a:t>
            </a:r>
            <a:r>
              <a:rPr lang="fr-FR" dirty="0"/>
              <a:t>.</a:t>
            </a:r>
          </a:p>
          <a:p>
            <a:pPr marL="0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1502231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5418797-1E61-6A95-42E1-7787AD18C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L’héritage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97E4FCB-C0A1-5E77-C2C1-8E1843BBC9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buFont typeface="+mj-lt"/>
              <a:buAutoNum type="arabicPeriod"/>
            </a:pPr>
            <a:r>
              <a:rPr lang="fr-FR" b="1" dirty="0"/>
              <a:t>Qu’est-ce que l’héritage ?</a:t>
            </a:r>
            <a:endParaRPr lang="fr-FR" dirty="0"/>
          </a:p>
          <a:p>
            <a:pPr marL="0" indent="0">
              <a:buNone/>
            </a:pPr>
            <a:br>
              <a:rPr lang="fr-FR" dirty="0"/>
            </a:br>
            <a:endParaRPr lang="fr-FR" dirty="0"/>
          </a:p>
          <a:p>
            <a:pPr marL="0" indent="0">
              <a:buNone/>
            </a:pPr>
            <a:r>
              <a:rPr lang="fr-FR" dirty="0"/>
              <a:t>L’héritage permet de :</a:t>
            </a:r>
          </a:p>
          <a:p>
            <a:pPr>
              <a:buFont typeface="Wingdings" pitchFamily="2" charset="2"/>
              <a:buChar char="ü"/>
            </a:pPr>
            <a:r>
              <a:rPr lang="fr-FR" b="1" dirty="0"/>
              <a:t>Créer une nouvelle classe (classe fille)</a:t>
            </a:r>
            <a:r>
              <a:rPr lang="fr-FR" dirty="0"/>
              <a:t> qui hérite des </a:t>
            </a:r>
            <a:r>
              <a:rPr lang="fr-FR" b="1" dirty="0"/>
              <a:t>attributs et méthodes</a:t>
            </a:r>
            <a:r>
              <a:rPr lang="fr-FR" dirty="0"/>
              <a:t> d’une </a:t>
            </a:r>
            <a:r>
              <a:rPr lang="fr-FR" b="1" dirty="0"/>
              <a:t>classe existante (classe mère)</a:t>
            </a:r>
            <a:r>
              <a:rPr lang="fr-FR" dirty="0"/>
              <a:t>.</a:t>
            </a:r>
          </a:p>
          <a:p>
            <a:pPr>
              <a:buFont typeface="Wingdings" pitchFamily="2" charset="2"/>
              <a:buChar char="ü"/>
            </a:pPr>
            <a:r>
              <a:rPr lang="fr-FR" b="1" dirty="0"/>
              <a:t>Ajouter de nouvelles fonctionnalités</a:t>
            </a:r>
            <a:r>
              <a:rPr lang="fr-FR" dirty="0"/>
              <a:t> ou </a:t>
            </a:r>
            <a:r>
              <a:rPr lang="fr-FR" b="1" dirty="0"/>
              <a:t>modifier des comportements existants</a:t>
            </a:r>
            <a:r>
              <a:rPr lang="fr-FR" dirty="0"/>
              <a:t>.</a:t>
            </a:r>
          </a:p>
          <a:p>
            <a:pPr marL="0" indent="0">
              <a:buNone/>
            </a:pPr>
            <a:br>
              <a:rPr lang="fr-FR" dirty="0"/>
            </a:br>
            <a:endParaRPr lang="fr-FR" dirty="0"/>
          </a:p>
          <a:p>
            <a:pPr>
              <a:buFont typeface="Wingdings" pitchFamily="2" charset="2"/>
              <a:buChar char="Ø"/>
            </a:pPr>
            <a:r>
              <a:rPr lang="fr-FR" b="1" dirty="0"/>
              <a:t>Exemple :</a:t>
            </a:r>
            <a:endParaRPr lang="fr-FR" dirty="0"/>
          </a:p>
          <a:p>
            <a:pPr marL="0" indent="0">
              <a:buNone/>
            </a:pPr>
            <a:r>
              <a:rPr lang="fr-FR" dirty="0"/>
              <a:t>Une </a:t>
            </a:r>
            <a:r>
              <a:rPr lang="fr-FR" b="1" dirty="0"/>
              <a:t>classe Animal</a:t>
            </a:r>
            <a:r>
              <a:rPr lang="fr-FR" dirty="0"/>
              <a:t> peut être </a:t>
            </a:r>
            <a:r>
              <a:rPr lang="fr-FR" b="1" dirty="0"/>
              <a:t>étendue</a:t>
            </a:r>
            <a:r>
              <a:rPr lang="fr-FR" dirty="0"/>
              <a:t> par les classes Chien et Chat, qui auront des comportements spécifiques.</a:t>
            </a:r>
          </a:p>
          <a:p>
            <a:pPr marL="0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669470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3A8F060-0F18-DFE3-7EEE-8021AE05C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L’héritage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6930F01-2DEC-ACD7-7556-D7CD1424AC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4468512" cy="3636511"/>
          </a:xfrm>
        </p:spPr>
        <p:txBody>
          <a:bodyPr/>
          <a:lstStyle/>
          <a:p>
            <a:pPr>
              <a:buFont typeface="+mj-lt"/>
              <a:buAutoNum type="arabicPeriod" startAt="2"/>
            </a:pPr>
            <a:r>
              <a:rPr lang="fr-FR" b="1" dirty="0"/>
              <a:t>Définition d’une Classe Mère et d’une Classe Fille</a:t>
            </a:r>
            <a:endParaRPr lang="fr-FR" dirty="0"/>
          </a:p>
          <a:p>
            <a:pPr marL="0" indent="0">
              <a:buNone/>
            </a:pPr>
            <a:br>
              <a:rPr lang="fr-FR" dirty="0"/>
            </a:br>
            <a:r>
              <a:rPr lang="fr-FR" dirty="0"/>
              <a:t>En Python, une </a:t>
            </a:r>
            <a:r>
              <a:rPr lang="fr-FR" b="1" dirty="0"/>
              <a:t>classe fille</a:t>
            </a:r>
            <a:r>
              <a:rPr lang="fr-FR" dirty="0"/>
              <a:t> hérite d’une </a:t>
            </a:r>
            <a:r>
              <a:rPr lang="fr-FR" b="1" dirty="0"/>
              <a:t>classe mère</a:t>
            </a:r>
            <a:r>
              <a:rPr lang="fr-FR" dirty="0"/>
              <a:t> en la mettant entre parenthèses dans la déclaration.</a:t>
            </a:r>
          </a:p>
          <a:p>
            <a:pPr marL="0" indent="0">
              <a:buNone/>
            </a:pPr>
            <a:endParaRPr lang="fr-FR" b="1" dirty="0"/>
          </a:p>
          <a:p>
            <a:pPr>
              <a:buFont typeface="Wingdings" pitchFamily="2" charset="2"/>
              <a:buChar char="Ø"/>
            </a:pPr>
            <a:r>
              <a:rPr lang="fr-FR" b="1" dirty="0"/>
              <a:t>Exemple : Héritage simple</a:t>
            </a:r>
            <a:endParaRPr lang="fr-FR" dirty="0"/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5" name="Image 4" descr="Une image contenant texte, capture d’écran, Police&#10;&#10;Le contenu généré par l’IA peut être incorrect.">
            <a:extLst>
              <a:ext uri="{FF2B5EF4-FFF2-40B4-BE49-F238E27FC236}">
                <a16:creationId xmlns:a16="http://schemas.microsoft.com/office/drawing/2014/main" id="{98CB381B-91B5-5BA0-3410-A4B92B03E2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1028" y="1964602"/>
            <a:ext cx="5212260" cy="4544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137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5C6B74D-27BA-2C3E-252E-B2B9DEBFA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Notions de classes et objets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C1C1476-685B-D752-138B-7828CD24EE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fr-FR" b="1" dirty="0"/>
              <a:t>Qu’est-ce qu’une Classe et un Objet ?</a:t>
            </a:r>
            <a:endParaRPr lang="fr-FR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fr-FR" b="1" dirty="0"/>
              <a:t>Une classe</a:t>
            </a:r>
            <a:r>
              <a:rPr lang="fr-FR" dirty="0"/>
              <a:t> est un </a:t>
            </a:r>
            <a:r>
              <a:rPr lang="fr-FR" b="1" dirty="0"/>
              <a:t>modèle</a:t>
            </a:r>
            <a:r>
              <a:rPr lang="fr-FR" dirty="0"/>
              <a:t> qui définit les propriétés (attributs) et les comportements (méthodes) d’un objet.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fr-FR" b="1" dirty="0"/>
              <a:t>Un objet</a:t>
            </a:r>
            <a:r>
              <a:rPr lang="fr-FR" dirty="0"/>
              <a:t> est une </a:t>
            </a:r>
            <a:r>
              <a:rPr lang="fr-FR" b="1" dirty="0"/>
              <a:t>instance</a:t>
            </a:r>
            <a:r>
              <a:rPr lang="fr-FR" dirty="0"/>
              <a:t> de cette classe.</a:t>
            </a:r>
          </a:p>
          <a:p>
            <a:pPr marL="0" indent="0">
              <a:buNone/>
            </a:pPr>
            <a:br>
              <a:rPr lang="fr-FR" dirty="0"/>
            </a:br>
            <a:endParaRPr lang="fr-FR" dirty="0"/>
          </a:p>
          <a:p>
            <a:pPr>
              <a:buFont typeface="Wingdings" pitchFamily="2" charset="2"/>
              <a:buChar char="Ø"/>
            </a:pPr>
            <a:r>
              <a:rPr lang="fr-FR" b="1" dirty="0"/>
              <a:t>Exemple :</a:t>
            </a:r>
            <a:r>
              <a:rPr lang="fr-FR" dirty="0"/>
              <a:t> Une </a:t>
            </a:r>
            <a:r>
              <a:rPr lang="fr-FR" b="1" dirty="0"/>
              <a:t>classe</a:t>
            </a:r>
            <a:r>
              <a:rPr lang="fr-FR" dirty="0"/>
              <a:t> Voiture définit les caractéristiques d’une voiture (marque, modèle, année). Une </a:t>
            </a:r>
            <a:r>
              <a:rPr lang="fr-FR" b="1" dirty="0"/>
              <a:t>instance</a:t>
            </a:r>
            <a:r>
              <a:rPr lang="fr-FR" dirty="0"/>
              <a:t> est une voiture spécifique (Toyota Corolla 2020).</a:t>
            </a:r>
          </a:p>
          <a:p>
            <a:pPr marL="0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7611125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F2EDB2F-DD4F-CD70-DB0A-7C53BFA5C6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L’héritage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B87B34D-ADFB-3F22-B2A6-4B3B5C8E74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ü"/>
            </a:pPr>
            <a:r>
              <a:rPr lang="fr-FR" b="1" dirty="0"/>
              <a:t>Résultat :</a:t>
            </a:r>
          </a:p>
          <a:p>
            <a:pPr>
              <a:buFont typeface="Wingdings" pitchFamily="2" charset="2"/>
              <a:buChar char="ü"/>
            </a:pPr>
            <a:endParaRPr lang="fr-FR" b="1" dirty="0"/>
          </a:p>
          <a:p>
            <a:pPr>
              <a:buFont typeface="Wingdings" pitchFamily="2" charset="2"/>
              <a:buChar char="ü"/>
            </a:pPr>
            <a:endParaRPr lang="fr-FR" b="1" dirty="0"/>
          </a:p>
          <a:p>
            <a:pPr>
              <a:buFont typeface="Wingdings" pitchFamily="2" charset="2"/>
              <a:buChar char="ü"/>
            </a:pPr>
            <a:endParaRPr lang="fr-FR" b="1" dirty="0"/>
          </a:p>
          <a:p>
            <a:pPr>
              <a:buFont typeface="Wingdings" pitchFamily="2" charset="2"/>
              <a:buChar char="v"/>
            </a:pPr>
            <a:r>
              <a:rPr lang="fr-FR" dirty="0"/>
              <a:t>Chien hérite de Animal, donc il peut </a:t>
            </a:r>
            <a:r>
              <a:rPr lang="fr-FR" b="1" dirty="0"/>
              <a:t>accéder aux méthodes de Animal</a:t>
            </a:r>
            <a:r>
              <a:rPr lang="fr-FR" dirty="0"/>
              <a:t>.</a:t>
            </a:r>
          </a:p>
          <a:p>
            <a:pPr marL="0" indent="0">
              <a:buNone/>
            </a:pPr>
            <a:endParaRPr lang="fr-FR" b="1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5" name="Image 4" descr="Une image contenant texte, Police, Graphique, capture d’écran&#10;&#10;Le contenu généré par l’IA peut être incorrect.">
            <a:extLst>
              <a:ext uri="{FF2B5EF4-FFF2-40B4-BE49-F238E27FC236}">
                <a16:creationId xmlns:a16="http://schemas.microsoft.com/office/drawing/2014/main" id="{E5E06617-AF2B-7CE5-8EE3-72015CC836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300" y="3172730"/>
            <a:ext cx="3321050" cy="867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87362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DB70514-63A0-6AAE-B5F1-6462A4CD8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L’héritage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E637FDC-8AD9-F5CD-30FC-466B5AA62D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fr-FR" b="1" dirty="0"/>
              <a:t>Le mot-clé super()</a:t>
            </a:r>
            <a:endParaRPr lang="fr-FR" dirty="0"/>
          </a:p>
          <a:p>
            <a:pPr marL="0" indent="0">
              <a:buNone/>
            </a:pPr>
            <a:br>
              <a:rPr lang="fr-FR" dirty="0"/>
            </a:br>
            <a:r>
              <a:rPr lang="fr-FR" dirty="0"/>
              <a:t>Le mot-clé super() permet d’</a:t>
            </a:r>
            <a:r>
              <a:rPr lang="fr-FR" b="1" dirty="0"/>
              <a:t>appeler le constructeur de la classe mère</a:t>
            </a:r>
            <a:r>
              <a:rPr lang="fr-FR" dirty="0"/>
              <a:t> et d’hériter de ses propriétés.</a:t>
            </a:r>
          </a:p>
          <a:p>
            <a:pPr marL="0" indent="0">
              <a:buNone/>
            </a:pPr>
            <a:endParaRPr lang="fr-FR" b="1" dirty="0"/>
          </a:p>
          <a:p>
            <a:pPr>
              <a:buFont typeface="Wingdings" pitchFamily="2" charset="2"/>
              <a:buChar char="Ø"/>
            </a:pPr>
            <a:r>
              <a:rPr lang="fr-FR" b="1" dirty="0"/>
              <a:t>Exemple : Utilisation de super()</a:t>
            </a:r>
            <a:endParaRPr lang="fr-FR" dirty="0"/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5" name="Image 4" descr="Une image contenant texte, capture d’écran, Police&#10;&#10;Le contenu généré par l’IA peut être incorrect.">
            <a:extLst>
              <a:ext uri="{FF2B5EF4-FFF2-40B4-BE49-F238E27FC236}">
                <a16:creationId xmlns:a16="http://schemas.microsoft.com/office/drawing/2014/main" id="{046C2299-ECA2-284E-9C32-6E007ECFD0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5955" y="2222287"/>
            <a:ext cx="9040090" cy="4078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87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A06C5D9-059C-9EF2-36B8-6DA37CA1BE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L’héritage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580E4C2-7D59-DB34-C173-71346E8673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ü"/>
            </a:pPr>
            <a:r>
              <a:rPr lang="fr-FR" b="1" dirty="0"/>
              <a:t>Explication :</a:t>
            </a:r>
            <a:endParaRPr lang="fr-FR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fr-FR" dirty="0"/>
              <a:t>super().__init__(nom) appelle le </a:t>
            </a:r>
            <a:r>
              <a:rPr lang="fr-FR" b="1" dirty="0"/>
              <a:t>constructeur de la classe mère</a:t>
            </a:r>
            <a:r>
              <a:rPr lang="fr-FR" dirty="0"/>
              <a:t>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fr-FR" dirty="0" err="1"/>
              <a:t>self.race</a:t>
            </a:r>
            <a:r>
              <a:rPr lang="fr-FR" dirty="0"/>
              <a:t> = race est spécifique à Chien.</a:t>
            </a:r>
          </a:p>
          <a:p>
            <a:pPr marL="0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280691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55E6273-C7AE-299C-367E-E84E7625BD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L’héritage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298F5A6-B8D7-8341-DB42-AC417B8F40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5999" y="2346479"/>
            <a:ext cx="4939292" cy="3636511"/>
          </a:xfrm>
        </p:spPr>
        <p:txBody>
          <a:bodyPr/>
          <a:lstStyle/>
          <a:p>
            <a:pPr>
              <a:buFont typeface="+mj-lt"/>
              <a:buAutoNum type="arabicPeriod" startAt="4"/>
            </a:pPr>
            <a:r>
              <a:rPr lang="fr-FR" b="1" dirty="0"/>
              <a:t>Redéfinition de Méthodes (</a:t>
            </a:r>
            <a:r>
              <a:rPr lang="fr-FR" b="1" dirty="0" err="1"/>
              <a:t>Override</a:t>
            </a:r>
            <a:r>
              <a:rPr lang="fr-FR" b="1" dirty="0"/>
              <a:t>)</a:t>
            </a:r>
            <a:endParaRPr lang="fr-FR" dirty="0"/>
          </a:p>
          <a:p>
            <a:pPr marL="0" indent="0">
              <a:buNone/>
            </a:pPr>
            <a:br>
              <a:rPr lang="fr-FR" dirty="0"/>
            </a:br>
            <a:r>
              <a:rPr lang="fr-FR" dirty="0"/>
              <a:t>Une </a:t>
            </a:r>
            <a:r>
              <a:rPr lang="fr-FR" b="1" dirty="0"/>
              <a:t>classe fille</a:t>
            </a:r>
            <a:r>
              <a:rPr lang="fr-FR" dirty="0"/>
              <a:t> peut </a:t>
            </a:r>
            <a:r>
              <a:rPr lang="fr-FR" b="1" dirty="0"/>
              <a:t>redéfinir</a:t>
            </a:r>
            <a:r>
              <a:rPr lang="fr-FR" dirty="0"/>
              <a:t> une méthode héritée pour modifier son comportement.</a:t>
            </a:r>
          </a:p>
          <a:p>
            <a:pPr marL="0" indent="0">
              <a:buNone/>
            </a:pPr>
            <a:endParaRPr lang="fr-FR" b="1" dirty="0"/>
          </a:p>
          <a:p>
            <a:pPr>
              <a:buFont typeface="Wingdings" pitchFamily="2" charset="2"/>
              <a:buChar char="Ø"/>
            </a:pPr>
            <a:r>
              <a:rPr lang="fr-FR" b="1" dirty="0"/>
              <a:t>Exemple : Redéfinition de manger()</a:t>
            </a:r>
            <a:endParaRPr lang="fr-FR" dirty="0"/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722108F-A7B8-B846-6057-98F5B7FDE1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2357" y="2346479"/>
            <a:ext cx="6503644" cy="3388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39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C5CC81C-B27F-1398-7A5E-CE88ED267C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L’héritage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C43AC33-A26B-D443-06BF-8E74E305F1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ü"/>
            </a:pPr>
            <a:r>
              <a:rPr lang="fr-FR" b="1" dirty="0"/>
              <a:t>Résultat :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>
              <a:buFont typeface="Wingdings" pitchFamily="2" charset="2"/>
              <a:buChar char="v"/>
            </a:pPr>
            <a:r>
              <a:rPr lang="fr-FR" b="1" dirty="0"/>
              <a:t>La méthode manger() a été redéfinie dans Chien, elle ne suit plus celle de Animal</a:t>
            </a:r>
            <a:r>
              <a:rPr lang="fr-FR" dirty="0"/>
              <a:t>.</a:t>
            </a:r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E643308-5536-E036-3497-5742773039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712" y="3864429"/>
            <a:ext cx="5701936" cy="527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53468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6C0E1C4-2FAE-7E55-7D9A-8C06DE9708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L’héritage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EB41EC3-3DF9-6882-6B3F-6BFE825C13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4613367" cy="3636511"/>
          </a:xfrm>
        </p:spPr>
        <p:txBody>
          <a:bodyPr/>
          <a:lstStyle/>
          <a:p>
            <a:pPr>
              <a:buFont typeface="+mj-lt"/>
              <a:buAutoNum type="arabicPeriod" startAt="5"/>
            </a:pPr>
            <a:r>
              <a:rPr lang="fr-FR" b="1" dirty="0"/>
              <a:t>Héritage Multiple</a:t>
            </a:r>
            <a:endParaRPr lang="fr-FR" dirty="0"/>
          </a:p>
          <a:p>
            <a:pPr marL="0" indent="0">
              <a:buNone/>
            </a:pPr>
            <a:br>
              <a:rPr lang="fr-FR" dirty="0"/>
            </a:br>
            <a:r>
              <a:rPr lang="fr-FR" dirty="0"/>
              <a:t>Python permet d’hériter de </a:t>
            </a:r>
            <a:r>
              <a:rPr lang="fr-FR" b="1" dirty="0"/>
              <a:t>plusieurs classes à la fois</a:t>
            </a:r>
            <a:r>
              <a:rPr lang="fr-FR" dirty="0"/>
              <a:t>.</a:t>
            </a:r>
          </a:p>
          <a:p>
            <a:pPr marL="0" indent="0">
              <a:buNone/>
            </a:pPr>
            <a:endParaRPr lang="fr-FR" b="1" dirty="0"/>
          </a:p>
          <a:p>
            <a:pPr>
              <a:buFont typeface="Wingdings" pitchFamily="2" charset="2"/>
              <a:buChar char="Ø"/>
            </a:pPr>
            <a:r>
              <a:rPr lang="fr-FR" b="1" dirty="0"/>
              <a:t>Exemple : Une classe </a:t>
            </a:r>
            <a:r>
              <a:rPr lang="fr-FR" b="1" dirty="0" err="1"/>
              <a:t>ChienRobot</a:t>
            </a:r>
            <a:r>
              <a:rPr lang="fr-FR" b="1" dirty="0"/>
              <a:t> héritant de Chien et Robot</a:t>
            </a:r>
            <a:endParaRPr lang="fr-FR" dirty="0"/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5" name="Image 4" descr="Une image contenant texte, capture d’écran, Police&#10;&#10;Le contenu généré par l’IA peut être incorrect.">
            <a:extLst>
              <a:ext uri="{FF2B5EF4-FFF2-40B4-BE49-F238E27FC236}">
                <a16:creationId xmlns:a16="http://schemas.microsoft.com/office/drawing/2014/main" id="{A334FCDF-51CB-25BF-2A79-146BC9EF87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4686" y="2516862"/>
            <a:ext cx="6052535" cy="3528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881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8918D4D-C60D-DE1E-E464-650A53E12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L’héritage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5739339-B1DF-5DA6-87E4-E30E27C980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ü"/>
            </a:pPr>
            <a:r>
              <a:rPr lang="fr-FR" b="1" dirty="0"/>
              <a:t>Résultat :</a:t>
            </a:r>
          </a:p>
          <a:p>
            <a:pPr marL="0" indent="0">
              <a:buNone/>
            </a:pPr>
            <a:endParaRPr lang="fr-FR" b="1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>
              <a:buFont typeface="Wingdings" pitchFamily="2" charset="2"/>
              <a:buChar char="v"/>
            </a:pPr>
            <a:r>
              <a:rPr lang="fr-FR" dirty="0" err="1"/>
              <a:t>ChienRobot</a:t>
            </a:r>
            <a:r>
              <a:rPr lang="fr-FR" dirty="0"/>
              <a:t> hérite de </a:t>
            </a:r>
            <a:r>
              <a:rPr lang="fr-FR" b="1" dirty="0"/>
              <a:t>deux classes</a:t>
            </a:r>
            <a:r>
              <a:rPr lang="fr-FR" dirty="0"/>
              <a:t> et accède aux méthodes de Chien et Robot.</a:t>
            </a:r>
          </a:p>
          <a:p>
            <a:pPr marL="0" indent="0">
              <a:buNone/>
            </a:pPr>
            <a:br>
              <a:rPr lang="fr-FR" dirty="0"/>
            </a:br>
            <a:endParaRPr lang="fr-FR" dirty="0"/>
          </a:p>
          <a:p>
            <a:pPr marL="0" indent="0">
              <a:buNone/>
            </a:pPr>
            <a:r>
              <a:rPr lang="fr-FR" b="1" dirty="0">
                <a:solidFill>
                  <a:srgbClr val="FF0000"/>
                </a:solidFill>
              </a:rPr>
              <a:t>Attention aux conflits !</a:t>
            </a:r>
            <a:r>
              <a:rPr lang="fr-FR" dirty="0">
                <a:solidFill>
                  <a:srgbClr val="FF0000"/>
                </a:solidFill>
              </a:rPr>
              <a:t> Si les classes parentes ont des méthodes identiques, Python suit l’ordre de déclaration (MRO - Method </a:t>
            </a:r>
            <a:r>
              <a:rPr lang="fr-FR" dirty="0" err="1">
                <a:solidFill>
                  <a:srgbClr val="FF0000"/>
                </a:solidFill>
              </a:rPr>
              <a:t>Resolution</a:t>
            </a:r>
            <a:r>
              <a:rPr lang="fr-FR" dirty="0">
                <a:solidFill>
                  <a:srgbClr val="FF0000"/>
                </a:solidFill>
              </a:rPr>
              <a:t> </a:t>
            </a:r>
            <a:r>
              <a:rPr lang="fr-FR" dirty="0" err="1">
                <a:solidFill>
                  <a:srgbClr val="FF0000"/>
                </a:solidFill>
              </a:rPr>
              <a:t>Order</a:t>
            </a:r>
            <a:r>
              <a:rPr lang="fr-FR" dirty="0">
                <a:solidFill>
                  <a:srgbClr val="FF0000"/>
                </a:solidFill>
              </a:rPr>
              <a:t>).</a:t>
            </a:r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5" name="Image 4" descr="Une image contenant texte, Police, Graphique, capture d’écran&#10;&#10;Le contenu généré par l’IA peut être incorrect.">
            <a:extLst>
              <a:ext uri="{FF2B5EF4-FFF2-40B4-BE49-F238E27FC236}">
                <a16:creationId xmlns:a16="http://schemas.microsoft.com/office/drawing/2014/main" id="{2D62A6AD-9EED-D5CB-F617-D42A9E5CAA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571" y="2743200"/>
            <a:ext cx="2987222" cy="860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38162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4D76319-8172-0357-C21E-F23996A139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L’héritage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884597E-400E-4EC0-2D3A-884F90729A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+mj-lt"/>
              <a:buAutoNum type="arabicPeriod" startAt="6"/>
            </a:pPr>
            <a:r>
              <a:rPr lang="fr-FR" b="1" dirty="0"/>
              <a:t>Vérifier l’Héritage (</a:t>
            </a:r>
            <a:r>
              <a:rPr lang="fr-FR" b="1" dirty="0" err="1"/>
              <a:t>isinstance</a:t>
            </a:r>
            <a:r>
              <a:rPr lang="fr-FR" b="1" dirty="0"/>
              <a:t>() et </a:t>
            </a:r>
            <a:r>
              <a:rPr lang="fr-FR" b="1" dirty="0" err="1"/>
              <a:t>issubclass</a:t>
            </a:r>
            <a:r>
              <a:rPr lang="fr-FR" b="1" dirty="0"/>
              <a:t>())</a:t>
            </a:r>
            <a:endParaRPr lang="fr-FR" dirty="0"/>
          </a:p>
          <a:p>
            <a:pPr marL="0" indent="0">
              <a:buNone/>
            </a:pPr>
            <a:br>
              <a:rPr lang="fr-FR" dirty="0"/>
            </a:br>
            <a:r>
              <a:rPr lang="fr-FR" dirty="0"/>
              <a:t>Python permet de </a:t>
            </a:r>
            <a:r>
              <a:rPr lang="fr-FR" b="1" dirty="0"/>
              <a:t>vérifier si un objet ou une classe est issue d’une autre</a:t>
            </a:r>
            <a:r>
              <a:rPr lang="fr-FR" dirty="0"/>
              <a:t>.</a:t>
            </a:r>
          </a:p>
          <a:p>
            <a:pPr marL="0" indent="0">
              <a:buNone/>
            </a:pPr>
            <a:endParaRPr lang="fr-FR" dirty="0"/>
          </a:p>
          <a:p>
            <a:pPr>
              <a:buFont typeface="Wingdings" pitchFamily="2" charset="2"/>
              <a:buChar char="v"/>
            </a:pPr>
            <a:r>
              <a:rPr lang="fr-FR" b="1" dirty="0" err="1"/>
              <a:t>isinstance</a:t>
            </a:r>
            <a:r>
              <a:rPr lang="fr-FR" b="1" dirty="0"/>
              <a:t>(objet, Classe)</a:t>
            </a:r>
            <a:br>
              <a:rPr lang="fr-FR" dirty="0"/>
            </a:br>
            <a:r>
              <a:rPr lang="fr-FR" dirty="0"/>
              <a:t>Retourne </a:t>
            </a:r>
            <a:r>
              <a:rPr lang="fr-FR" dirty="0" err="1"/>
              <a:t>True</a:t>
            </a:r>
            <a:r>
              <a:rPr lang="fr-FR" dirty="0"/>
              <a:t> si objet est une instance de Classe.</a:t>
            </a:r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5" name="Image 4" descr="Une image contenant texte, capture d’écran, Police&#10;&#10;Le contenu généré par l’IA peut être incorrect.">
            <a:extLst>
              <a:ext uri="{FF2B5EF4-FFF2-40B4-BE49-F238E27FC236}">
                <a16:creationId xmlns:a16="http://schemas.microsoft.com/office/drawing/2014/main" id="{4C12ED10-E0D0-3AF2-41C3-F929A43976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5846" y="3102429"/>
            <a:ext cx="9481096" cy="2388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000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1CCC2A7-EE55-C247-EDF5-023C97FDE7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L’héritage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012E084-FC79-8FB5-6F20-365D05FE36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v"/>
            </a:pPr>
            <a:r>
              <a:rPr lang="fr-FR" b="1" dirty="0" err="1"/>
              <a:t>issubclass</a:t>
            </a:r>
            <a:r>
              <a:rPr lang="fr-FR" b="1" dirty="0"/>
              <a:t>(</a:t>
            </a:r>
            <a:r>
              <a:rPr lang="fr-FR" b="1" dirty="0" err="1"/>
              <a:t>ClasseFille</a:t>
            </a:r>
            <a:r>
              <a:rPr lang="fr-FR" b="1" dirty="0"/>
              <a:t>, </a:t>
            </a:r>
            <a:r>
              <a:rPr lang="fr-FR" b="1" dirty="0" err="1"/>
              <a:t>ClasseMere</a:t>
            </a:r>
            <a:r>
              <a:rPr lang="fr-FR" b="1" dirty="0"/>
              <a:t>)</a:t>
            </a:r>
            <a:endParaRPr lang="fr-FR" dirty="0"/>
          </a:p>
          <a:p>
            <a:pPr marL="0" indent="0">
              <a:buNone/>
            </a:pPr>
            <a:br>
              <a:rPr lang="fr-FR" dirty="0"/>
            </a:br>
            <a:r>
              <a:rPr lang="fr-FR" dirty="0"/>
              <a:t>Retourne </a:t>
            </a:r>
            <a:r>
              <a:rPr lang="fr-FR" dirty="0" err="1"/>
              <a:t>True</a:t>
            </a:r>
            <a:r>
              <a:rPr lang="fr-FR" dirty="0"/>
              <a:t> si </a:t>
            </a:r>
            <a:r>
              <a:rPr lang="fr-FR" dirty="0" err="1"/>
              <a:t>ClasseFille</a:t>
            </a:r>
            <a:r>
              <a:rPr lang="fr-FR" dirty="0"/>
              <a:t> est une </a:t>
            </a:r>
            <a:r>
              <a:rPr lang="fr-FR" b="1" dirty="0"/>
              <a:t>sous-classe</a:t>
            </a:r>
            <a:r>
              <a:rPr lang="fr-FR" dirty="0"/>
              <a:t> de </a:t>
            </a:r>
            <a:r>
              <a:rPr lang="fr-FR" dirty="0" err="1"/>
              <a:t>ClasseMere</a:t>
            </a:r>
            <a:r>
              <a:rPr lang="fr-FR" dirty="0"/>
              <a:t>.</a:t>
            </a:r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88040FC8-724C-88C4-D41A-53D4AFB6CC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171" y="4594882"/>
            <a:ext cx="7502979" cy="918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36832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2E6F540-B5A7-24F5-D707-861E60C7F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L’héritage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7BC9BBC-C32A-D97D-5E24-B7DC23B4F3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2472" y="2231340"/>
            <a:ext cx="4287442" cy="3636511"/>
          </a:xfrm>
        </p:spPr>
        <p:txBody>
          <a:bodyPr/>
          <a:lstStyle/>
          <a:p>
            <a:pPr>
              <a:buFont typeface="+mj-lt"/>
              <a:buAutoNum type="arabicPeriod" startAt="7"/>
            </a:pPr>
            <a:r>
              <a:rPr lang="fr-FR" b="1" dirty="0"/>
              <a:t>Classe Abstraite (ABC - Abstract Base Class)</a:t>
            </a:r>
            <a:endParaRPr lang="fr-FR" dirty="0"/>
          </a:p>
          <a:p>
            <a:pPr marL="0" indent="0">
              <a:buNone/>
            </a:pPr>
            <a:br>
              <a:rPr lang="fr-FR" dirty="0"/>
            </a:br>
            <a:r>
              <a:rPr lang="fr-FR" dirty="0"/>
              <a:t>Une </a:t>
            </a:r>
            <a:r>
              <a:rPr lang="fr-FR" b="1" dirty="0"/>
              <a:t>classe abstraite</a:t>
            </a:r>
            <a:r>
              <a:rPr lang="fr-FR" dirty="0"/>
              <a:t> ne peut </a:t>
            </a:r>
            <a:r>
              <a:rPr lang="fr-FR" b="1" dirty="0"/>
              <a:t>pas être instanciée</a:t>
            </a:r>
            <a:r>
              <a:rPr lang="fr-FR" dirty="0"/>
              <a:t>, mais </a:t>
            </a:r>
            <a:r>
              <a:rPr lang="fr-FR" b="1" dirty="0"/>
              <a:t>sert de modèle</a:t>
            </a:r>
            <a:r>
              <a:rPr lang="fr-FR" dirty="0"/>
              <a:t> pour d’autres classes.</a:t>
            </a:r>
          </a:p>
          <a:p>
            <a:pPr marL="0" indent="0">
              <a:buNone/>
            </a:pPr>
            <a:endParaRPr lang="fr-FR" b="1" dirty="0"/>
          </a:p>
          <a:p>
            <a:pPr>
              <a:buFont typeface="Wingdings" pitchFamily="2" charset="2"/>
              <a:buChar char="Ø"/>
            </a:pPr>
            <a:r>
              <a:rPr lang="fr-FR" b="1" dirty="0"/>
              <a:t>Utilisation du module abc</a:t>
            </a:r>
            <a:endParaRPr lang="fr-FR" dirty="0"/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5" name="Image 4" descr="Une image contenant texte, capture d’écran, Police&#10;&#10;Le contenu généré par l’IA peut être incorrect.">
            <a:extLst>
              <a:ext uri="{FF2B5EF4-FFF2-40B4-BE49-F238E27FC236}">
                <a16:creationId xmlns:a16="http://schemas.microsoft.com/office/drawing/2014/main" id="{3FE684EA-B52F-3FB8-AC39-274A81C890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876" y="2335794"/>
            <a:ext cx="6740742" cy="3948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754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6793979-D37B-06DD-03A0-C786A47D26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Notions de classes et objets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3CBB04D-C37C-901A-AF7B-656DFE3E51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fr-FR" b="1" dirty="0"/>
              <a:t>Définition d’une Classe</a:t>
            </a:r>
            <a:endParaRPr lang="fr-FR" dirty="0"/>
          </a:p>
          <a:p>
            <a:pPr marL="0" indent="0">
              <a:buNone/>
            </a:pPr>
            <a:r>
              <a:rPr lang="fr-FR" dirty="0"/>
              <a:t>Une </a:t>
            </a:r>
            <a:r>
              <a:rPr lang="fr-FR" b="1" dirty="0"/>
              <a:t>classe</a:t>
            </a:r>
            <a:r>
              <a:rPr lang="fr-FR" dirty="0"/>
              <a:t> se définit avec le mot-clé class.</a:t>
            </a:r>
          </a:p>
          <a:p>
            <a:pPr>
              <a:buFont typeface="Wingdings" pitchFamily="2" charset="2"/>
              <a:buChar char="Ø"/>
            </a:pPr>
            <a:r>
              <a:rPr lang="fr-FR" b="1" dirty="0"/>
              <a:t>Exemple : Définir une classe Voiture</a:t>
            </a:r>
            <a:endParaRPr lang="fr-FR" dirty="0"/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5" name="Image 4" descr="Une image contenant texte, Police, capture d’écran&#10;&#10;Le contenu généré par l’IA peut être incorrect.">
            <a:extLst>
              <a:ext uri="{FF2B5EF4-FFF2-40B4-BE49-F238E27FC236}">
                <a16:creationId xmlns:a16="http://schemas.microsoft.com/office/drawing/2014/main" id="{FD1017F8-8527-38F3-D781-81EF6C860D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712" y="4544221"/>
            <a:ext cx="6380671" cy="1730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290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5EF268A-E597-032B-41F6-345472FEB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L’héritage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9BA9E18-E65F-8C05-B29F-560370E75F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ü"/>
            </a:pPr>
            <a:r>
              <a:rPr lang="fr-FR" b="1" dirty="0"/>
              <a:t>Explication :</a:t>
            </a:r>
            <a:endParaRPr lang="fr-FR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fr-FR" dirty="0"/>
              <a:t>ABC empêche la création d’un objet Animal.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fr-FR" dirty="0"/>
              <a:t>Chien et Chat doivent obligatoirement définir parler().</a:t>
            </a:r>
          </a:p>
          <a:p>
            <a:pPr marL="0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2487810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41F7D95-5AE2-5DC6-629A-253D033F6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POO PYTHON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D212A80-A6C9-3A96-2BC6-F1895A64C3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Le polymorphisme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362132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81C7D97-6662-CFEE-BB4F-E488A59E17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 polymorphisme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E417DF9-B7FF-E39D-4BC1-109A9B51F2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/>
              <a:t>Le </a:t>
            </a:r>
            <a:r>
              <a:rPr lang="fr-FR" b="1" dirty="0"/>
              <a:t>polymorphisme</a:t>
            </a:r>
            <a:r>
              <a:rPr lang="fr-FR" dirty="0"/>
              <a:t> est un concept fondamental en </a:t>
            </a:r>
            <a:r>
              <a:rPr lang="fr-FR" b="1" dirty="0"/>
              <a:t>programmation orientée objet (OOP)</a:t>
            </a:r>
            <a:r>
              <a:rPr lang="fr-FR" dirty="0"/>
              <a:t>.</a:t>
            </a:r>
          </a:p>
          <a:p>
            <a:pPr marL="0" indent="0">
              <a:buNone/>
            </a:pPr>
            <a:r>
              <a:rPr lang="fr-FR" dirty="0"/>
              <a:t>Il permet d’utiliser </a:t>
            </a:r>
            <a:r>
              <a:rPr lang="fr-FR" b="1" dirty="0"/>
              <a:t>la même interface pour différentes classes</a:t>
            </a:r>
            <a:r>
              <a:rPr lang="fr-FR" dirty="0"/>
              <a:t>, ce qui </a:t>
            </a:r>
            <a:r>
              <a:rPr lang="fr-FR" b="1" dirty="0"/>
              <a:t>facilite la réutilisation et la flexibilité du code</a:t>
            </a:r>
            <a:r>
              <a:rPr lang="fr-FR" dirty="0"/>
              <a:t>.</a:t>
            </a:r>
          </a:p>
          <a:p>
            <a:pPr marL="0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983575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204714E-868F-2924-F30C-20EF224C7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 polymorphisme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7F328AB-4591-0E75-F4F6-C78DB5A723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10829002" cy="4341799"/>
          </a:xfrm>
        </p:spPr>
        <p:txBody>
          <a:bodyPr>
            <a:normAutofit/>
          </a:bodyPr>
          <a:lstStyle/>
          <a:p>
            <a:pPr>
              <a:buFont typeface="+mj-lt"/>
              <a:buAutoNum type="arabicPeriod"/>
            </a:pPr>
            <a:r>
              <a:rPr lang="fr-FR" b="1" dirty="0"/>
              <a:t>Qu’est-ce que le polymorphisme ?</a:t>
            </a:r>
            <a:endParaRPr lang="fr-FR" dirty="0"/>
          </a:p>
          <a:p>
            <a:pPr marL="0" indent="0">
              <a:buNone/>
            </a:pPr>
            <a:br>
              <a:rPr lang="fr-FR" dirty="0"/>
            </a:br>
            <a:endParaRPr lang="fr-FR" dirty="0"/>
          </a:p>
          <a:p>
            <a:pPr marL="0" indent="0">
              <a:buNone/>
            </a:pPr>
            <a:r>
              <a:rPr lang="fr-FR" dirty="0"/>
              <a:t>Le </a:t>
            </a:r>
            <a:r>
              <a:rPr lang="fr-FR" b="1" dirty="0"/>
              <a:t>polymorphisme</a:t>
            </a:r>
            <a:r>
              <a:rPr lang="fr-FR" dirty="0"/>
              <a:t> signifie </a:t>
            </a:r>
            <a:r>
              <a:rPr lang="fr-FR" b="1" dirty="0"/>
              <a:t>“plusieurs formes”</a:t>
            </a:r>
            <a:r>
              <a:rPr lang="fr-FR" dirty="0"/>
              <a:t>.</a:t>
            </a:r>
          </a:p>
          <a:p>
            <a:pPr marL="0" indent="0">
              <a:buNone/>
            </a:pPr>
            <a:r>
              <a:rPr lang="fr-FR" dirty="0"/>
              <a:t>Il permet </a:t>
            </a:r>
            <a:r>
              <a:rPr lang="fr-FR" b="1" dirty="0"/>
              <a:t>d’écrire du code générique</a:t>
            </a:r>
            <a:r>
              <a:rPr lang="fr-FR" dirty="0"/>
              <a:t> qui peut fonctionner avec </a:t>
            </a:r>
            <a:r>
              <a:rPr lang="fr-FR" b="1" dirty="0"/>
              <a:t>différents types d’objets</a:t>
            </a:r>
            <a:r>
              <a:rPr lang="fr-FR" dirty="0"/>
              <a:t>, tant qu’ils partagent une </a:t>
            </a:r>
            <a:r>
              <a:rPr lang="fr-FR" b="1" dirty="0"/>
              <a:t>même interface (même nom de méthode)</a:t>
            </a:r>
            <a:r>
              <a:rPr lang="fr-FR" dirty="0"/>
              <a:t>.</a:t>
            </a:r>
          </a:p>
          <a:p>
            <a:pPr marL="0" indent="0">
              <a:buNone/>
            </a:pPr>
            <a:endParaRPr lang="fr-FR" dirty="0"/>
          </a:p>
          <a:p>
            <a:pPr>
              <a:buFont typeface="Wingdings" pitchFamily="2" charset="2"/>
              <a:buChar char="v"/>
            </a:pPr>
            <a:r>
              <a:rPr lang="fr-FR" dirty="0"/>
              <a:t> </a:t>
            </a:r>
            <a:r>
              <a:rPr lang="fr-FR" b="1" dirty="0"/>
              <a:t>Avantages du polymorphisme :</a:t>
            </a:r>
            <a:endParaRPr lang="fr-FR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fr-FR" b="1" dirty="0"/>
              <a:t>Réduit la duplication du code</a:t>
            </a:r>
            <a:r>
              <a:rPr lang="fr-FR" dirty="0"/>
              <a:t>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fr-FR" b="1" dirty="0"/>
              <a:t>Améliore la flexibilité et l’évolutivité</a:t>
            </a:r>
            <a:r>
              <a:rPr lang="fr-FR" dirty="0"/>
              <a:t> du programme.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fr-FR" b="1" dirty="0"/>
              <a:t>Permet d’écrire du code générique réutilisable</a:t>
            </a:r>
            <a:r>
              <a:rPr lang="fr-FR" dirty="0"/>
              <a:t>.</a:t>
            </a:r>
          </a:p>
          <a:p>
            <a:pPr marL="0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9760830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962C91F-377B-12EB-9EE8-153A15634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 polymorphisme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B815349-E44A-5228-97FE-8CB3D22CF8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9087288" cy="891027"/>
          </a:xfrm>
        </p:spPr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fr-FR" b="1" dirty="0"/>
              <a:t>Exemple simple de polymorphisme :</a:t>
            </a:r>
            <a:endParaRPr lang="fr-FR" dirty="0"/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5" name="Image 4" descr="Une image contenant texte, capture d’écran, Police&#10;&#10;Le contenu généré par l’IA peut être incorrect.">
            <a:extLst>
              <a:ext uri="{FF2B5EF4-FFF2-40B4-BE49-F238E27FC236}">
                <a16:creationId xmlns:a16="http://schemas.microsoft.com/office/drawing/2014/main" id="{4973A250-8AD9-2DCD-022B-AB30F7E44E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1268" y="1376354"/>
            <a:ext cx="5954917" cy="5458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703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ADE566B-0AD4-7BD6-7239-F30EFA339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 polymorphisme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2607FF0-6F79-5BA5-D92E-9870C304E6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ü"/>
            </a:pPr>
            <a:r>
              <a:rPr lang="fr-FR" b="1" dirty="0"/>
              <a:t>Explication :</a:t>
            </a:r>
            <a:endParaRPr lang="fr-FR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fr-FR" dirty="0"/>
              <a:t>Chien et Chat ont une </a:t>
            </a:r>
            <a:r>
              <a:rPr lang="fr-FR" b="1" dirty="0"/>
              <a:t>méthode parler()</a:t>
            </a:r>
            <a:r>
              <a:rPr lang="fr-FR" dirty="0"/>
              <a:t> avec le même nom.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fr-FR" dirty="0"/>
              <a:t>La fonction </a:t>
            </a:r>
            <a:r>
              <a:rPr lang="fr-FR" dirty="0" err="1"/>
              <a:t>faire_parler</a:t>
            </a:r>
            <a:r>
              <a:rPr lang="fr-FR" dirty="0"/>
              <a:t>(animal) </a:t>
            </a:r>
            <a:r>
              <a:rPr lang="fr-FR" b="1" dirty="0"/>
              <a:t>utilise le polymorphisme</a:t>
            </a:r>
            <a:r>
              <a:rPr lang="fr-FR" dirty="0"/>
              <a:t> pour appeler la méthode correcte, </a:t>
            </a:r>
            <a:r>
              <a:rPr lang="fr-FR" b="1" dirty="0"/>
              <a:t>sans se soucier du type d’animal</a:t>
            </a:r>
            <a:r>
              <a:rPr lang="fr-FR" dirty="0"/>
              <a:t>.</a:t>
            </a:r>
          </a:p>
          <a:p>
            <a:pPr marL="0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1608142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6337A96-C547-3F8A-236D-0D0840D51E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 polymorphisme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EA37104-2E51-B7DD-33C7-7316FAA675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5636409" cy="3636511"/>
          </a:xfrm>
        </p:spPr>
        <p:txBody>
          <a:bodyPr/>
          <a:lstStyle/>
          <a:p>
            <a:pPr>
              <a:buFont typeface="+mj-lt"/>
              <a:buAutoNum type="arabicPeriod" startAt="2"/>
            </a:pPr>
            <a:r>
              <a:rPr lang="fr-FR" b="1" dirty="0"/>
              <a:t>Polymorphisme avec les classes et méthodes</a:t>
            </a:r>
            <a:endParaRPr lang="fr-FR" dirty="0"/>
          </a:p>
          <a:p>
            <a:pPr marL="0" indent="0">
              <a:buNone/>
            </a:pPr>
            <a:br>
              <a:rPr lang="fr-FR" dirty="0"/>
            </a:br>
            <a:r>
              <a:rPr lang="fr-FR" dirty="0"/>
              <a:t>Le polymorphisme permet d’</a:t>
            </a:r>
            <a:r>
              <a:rPr lang="fr-FR" b="1" dirty="0"/>
              <a:t>appeler la même méthode sur des objets différents</a:t>
            </a:r>
            <a:r>
              <a:rPr lang="fr-FR" dirty="0"/>
              <a:t>, sans se soucier de leur type.</a:t>
            </a:r>
          </a:p>
          <a:p>
            <a:pPr marL="0" indent="0">
              <a:buNone/>
            </a:pPr>
            <a:endParaRPr lang="fr-FR" b="1" dirty="0"/>
          </a:p>
          <a:p>
            <a:pPr>
              <a:buFont typeface="Wingdings" pitchFamily="2" charset="2"/>
              <a:buChar char="Ø"/>
            </a:pPr>
            <a:r>
              <a:rPr lang="fr-FR" b="1" dirty="0"/>
              <a:t>Exemple : Méthodes avec le même nom dans plusieurs classes</a:t>
            </a:r>
            <a:endParaRPr lang="fr-FR" dirty="0"/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5" name="Image 4" descr="Une image contenant texte, capture d’écran, Police&#10;&#10;Le contenu généré par l’IA peut être incorrect.">
            <a:extLst>
              <a:ext uri="{FF2B5EF4-FFF2-40B4-BE49-F238E27FC236}">
                <a16:creationId xmlns:a16="http://schemas.microsoft.com/office/drawing/2014/main" id="{6A9E0F4B-5C05-047F-5A39-4F830C2D4E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5735" y="2222287"/>
            <a:ext cx="4297145" cy="3924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083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362D4F5-5E0E-8456-EA19-B7F08C23A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 polymorphisme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95DB3ED-5581-9155-EF70-A16689BAFF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ü"/>
            </a:pPr>
            <a:r>
              <a:rPr lang="fr-FR" b="1" dirty="0"/>
              <a:t>Explication :</a:t>
            </a:r>
            <a:endParaRPr lang="fr-FR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fr-FR" dirty="0"/>
              <a:t>Les classes Rectangle et Cercle ont </a:t>
            </a:r>
            <a:r>
              <a:rPr lang="fr-FR" b="1" dirty="0"/>
              <a:t>une méthode aire()</a:t>
            </a:r>
            <a:r>
              <a:rPr lang="fr-FR" dirty="0"/>
              <a:t>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fr-FR" dirty="0"/>
              <a:t>La fonction </a:t>
            </a:r>
            <a:r>
              <a:rPr lang="fr-FR" dirty="0" err="1"/>
              <a:t>calculer_aire</a:t>
            </a:r>
            <a:r>
              <a:rPr lang="fr-FR" dirty="0"/>
              <a:t>(forme) peut être utilisée </a:t>
            </a:r>
            <a:r>
              <a:rPr lang="fr-FR" b="1" dirty="0"/>
              <a:t>avec n’importe quelle forme</a:t>
            </a:r>
            <a:r>
              <a:rPr lang="fr-FR" dirty="0"/>
              <a:t> ayant une méthode aire().</a:t>
            </a:r>
          </a:p>
          <a:p>
            <a:pPr marL="0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4583982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86F6129-4F95-4040-0CCD-D0432FF35F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 polymorphisme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3CE31F2-1132-11D6-4009-C234D0F667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fr-FR" b="1" dirty="0"/>
              <a:t>Polymorphisme avec l’Héritage</a:t>
            </a:r>
            <a:endParaRPr lang="fr-FR" dirty="0"/>
          </a:p>
          <a:p>
            <a:pPr marL="0" indent="0">
              <a:buNone/>
            </a:pPr>
            <a:br>
              <a:rPr lang="fr-FR" dirty="0"/>
            </a:br>
            <a:r>
              <a:rPr lang="fr-FR" dirty="0"/>
              <a:t>Le polymorphisme est souvent </a:t>
            </a:r>
            <a:r>
              <a:rPr lang="fr-FR" b="1" dirty="0"/>
              <a:t>utilisé avec l’héritage</a:t>
            </a:r>
            <a:r>
              <a:rPr lang="fr-FR" dirty="0"/>
              <a:t>.</a:t>
            </a:r>
          </a:p>
          <a:p>
            <a:pPr marL="0" indent="0">
              <a:buNone/>
            </a:pPr>
            <a:r>
              <a:rPr lang="fr-FR" dirty="0"/>
              <a:t>Une </a:t>
            </a:r>
            <a:r>
              <a:rPr lang="fr-FR" b="1" dirty="0"/>
              <a:t>classe mère</a:t>
            </a:r>
            <a:r>
              <a:rPr lang="fr-FR" dirty="0"/>
              <a:t> définit une méthode, et les </a:t>
            </a:r>
            <a:r>
              <a:rPr lang="fr-FR" b="1" dirty="0"/>
              <a:t>classes filles</a:t>
            </a:r>
            <a:r>
              <a:rPr lang="fr-FR" dirty="0"/>
              <a:t> la </a:t>
            </a:r>
            <a:r>
              <a:rPr lang="fr-FR" b="1" dirty="0"/>
              <a:t>redéfinissent</a:t>
            </a:r>
            <a:r>
              <a:rPr lang="fr-FR" dirty="0"/>
              <a:t> selon leurs besoins.</a:t>
            </a:r>
          </a:p>
          <a:p>
            <a:pPr marL="0" indent="0">
              <a:buNone/>
            </a:pPr>
            <a:br>
              <a:rPr lang="fr-FR" dirty="0"/>
            </a:br>
            <a:endParaRPr lang="fr-FR" dirty="0"/>
          </a:p>
          <a:p>
            <a:pPr>
              <a:buFont typeface="Wingdings" pitchFamily="2" charset="2"/>
              <a:buChar char="Ø"/>
            </a:pPr>
            <a:r>
              <a:rPr lang="fr-FR" b="1" dirty="0"/>
              <a:t> Exemple : Redéfinition de méthodes (</a:t>
            </a:r>
            <a:r>
              <a:rPr lang="fr-FR" b="1" dirty="0" err="1"/>
              <a:t>Override</a:t>
            </a:r>
            <a:r>
              <a:rPr lang="fr-FR" b="1" dirty="0"/>
              <a:t>)</a:t>
            </a:r>
            <a:endParaRPr lang="fr-FR" dirty="0"/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5" name="Image 4" descr="Une image contenant texte, capture d’écran, Police&#10;&#10;Le contenu généré par l’IA peut être incorrect.">
            <a:extLst>
              <a:ext uri="{FF2B5EF4-FFF2-40B4-BE49-F238E27FC236}">
                <a16:creationId xmlns:a16="http://schemas.microsoft.com/office/drawing/2014/main" id="{BD5F5455-7B3A-BCDD-2DD3-8A1FBB8644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4328" y="615950"/>
            <a:ext cx="5562600" cy="562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484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A06940A-8A81-93AE-ADC2-ADD064965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 polymorphisme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51537D5-9F29-EE09-C0CC-7905E34665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ü"/>
            </a:pPr>
            <a:r>
              <a:rPr lang="fr-FR" b="1" dirty="0"/>
              <a:t>Résultat :</a:t>
            </a:r>
          </a:p>
          <a:p>
            <a:pPr marL="0" indent="0">
              <a:buNone/>
            </a:pPr>
            <a:endParaRPr lang="fr-FR" b="1" dirty="0"/>
          </a:p>
          <a:p>
            <a:pPr marL="0" indent="0">
              <a:buNone/>
            </a:pPr>
            <a:endParaRPr lang="fr-FR" b="1" dirty="0"/>
          </a:p>
          <a:p>
            <a:pPr>
              <a:buFont typeface="Wingdings" pitchFamily="2" charset="2"/>
              <a:buChar char="ü"/>
            </a:pPr>
            <a:endParaRPr lang="fr-FR" b="1" dirty="0"/>
          </a:p>
          <a:p>
            <a:pPr marL="0" indent="0">
              <a:buNone/>
            </a:pPr>
            <a:endParaRPr lang="fr-FR" b="1" dirty="0"/>
          </a:p>
          <a:p>
            <a:pPr>
              <a:buFont typeface="Wingdings" pitchFamily="2" charset="2"/>
              <a:buChar char="v"/>
            </a:pPr>
            <a:r>
              <a:rPr lang="fr-FR" b="1" dirty="0"/>
              <a:t>Le polymorphisme permet d’utiliser parler() sans se soucier du type d’animal.</a:t>
            </a: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5" name="Image 4" descr="Une image contenant texte, Police, capture d’écran, blanc&#10;&#10;Le contenu généré par l’IA peut être incorrect.">
            <a:extLst>
              <a:ext uri="{FF2B5EF4-FFF2-40B4-BE49-F238E27FC236}">
                <a16:creationId xmlns:a16="http://schemas.microsoft.com/office/drawing/2014/main" id="{E40A7611-B9AF-B2E7-3B39-B73C3BA394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008" y="3297464"/>
            <a:ext cx="3289300" cy="100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0565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4563122-9B74-251C-B256-315EEA2B01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Notions de classes et objets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DF7FFFF-6F5F-EAA5-AC5D-FA25C610E1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fr-FR" b="1" dirty="0"/>
              <a:t>Explication :</a:t>
            </a:r>
            <a:endParaRPr lang="fr-FR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fr-FR" dirty="0"/>
              <a:t>class Voiture: → Définition de la classe.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fr-FR" dirty="0"/>
              <a:t>__init__ → </a:t>
            </a:r>
            <a:r>
              <a:rPr lang="fr-FR" b="1" dirty="0"/>
              <a:t>Méthode spéciale</a:t>
            </a:r>
            <a:r>
              <a:rPr lang="fr-FR" dirty="0"/>
              <a:t> (constructeur) qui est exécutée lors de la création d’un objet.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fr-FR" dirty="0"/>
              <a:t>self → Référence à l’instance en cours.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fr-FR" dirty="0" err="1"/>
              <a:t>self.marque</a:t>
            </a:r>
            <a:r>
              <a:rPr lang="fr-FR" dirty="0"/>
              <a:t>, </a:t>
            </a:r>
            <a:r>
              <a:rPr lang="fr-FR" dirty="0" err="1"/>
              <a:t>self.modele</a:t>
            </a:r>
            <a:r>
              <a:rPr lang="fr-FR" dirty="0"/>
              <a:t>, </a:t>
            </a:r>
            <a:r>
              <a:rPr lang="fr-FR" dirty="0" err="1"/>
              <a:t>self.annee</a:t>
            </a:r>
            <a:r>
              <a:rPr lang="fr-FR" dirty="0"/>
              <a:t> → </a:t>
            </a:r>
            <a:r>
              <a:rPr lang="fr-FR" b="1" dirty="0"/>
              <a:t>Attributs d’instance</a:t>
            </a:r>
            <a:r>
              <a:rPr lang="fr-FR" dirty="0"/>
              <a:t>.</a:t>
            </a:r>
          </a:p>
          <a:p>
            <a:pPr marL="0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7043099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F5D7291-29ED-C18B-D4BA-2F01B8BF3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 polymorphisme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FDC8340-3A88-78B3-751D-6DCE663E90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6386903" cy="3636511"/>
          </a:xfrm>
        </p:spPr>
        <p:txBody>
          <a:bodyPr/>
          <a:lstStyle/>
          <a:p>
            <a:pPr>
              <a:buFont typeface="+mj-lt"/>
              <a:buAutoNum type="arabicPeriod" startAt="4"/>
            </a:pPr>
            <a:r>
              <a:rPr lang="fr-FR" b="1" dirty="0"/>
              <a:t>Polymorphisme avec les Méthodes Magiques (__</a:t>
            </a:r>
            <a:r>
              <a:rPr lang="fr-FR" b="1" dirty="0" err="1"/>
              <a:t>str</a:t>
            </a:r>
            <a:r>
              <a:rPr lang="fr-FR" b="1" dirty="0"/>
              <a:t>__, __</a:t>
            </a:r>
            <a:r>
              <a:rPr lang="fr-FR" b="1" dirty="0" err="1"/>
              <a:t>len</a:t>
            </a:r>
            <a:r>
              <a:rPr lang="fr-FR" b="1" dirty="0"/>
              <a:t>__, etc.)</a:t>
            </a:r>
            <a:endParaRPr lang="fr-FR" dirty="0"/>
          </a:p>
          <a:p>
            <a:pPr marL="0" indent="0">
              <a:buNone/>
            </a:pPr>
            <a:br>
              <a:rPr lang="fr-FR" dirty="0"/>
            </a:br>
            <a:r>
              <a:rPr lang="fr-FR" dirty="0"/>
              <a:t>Python permet d’utiliser le </a:t>
            </a:r>
            <a:r>
              <a:rPr lang="fr-FR" b="1" dirty="0"/>
              <a:t>polymorphisme avec les méthodes spéciales</a:t>
            </a:r>
            <a:r>
              <a:rPr lang="fr-FR" dirty="0"/>
              <a:t>.</a:t>
            </a:r>
          </a:p>
          <a:p>
            <a:pPr marL="0" indent="0">
              <a:buNone/>
            </a:pPr>
            <a:endParaRPr lang="fr-FR" b="1" dirty="0"/>
          </a:p>
          <a:p>
            <a:pPr>
              <a:buFont typeface="Wingdings" pitchFamily="2" charset="2"/>
              <a:buChar char="Ø"/>
            </a:pPr>
            <a:r>
              <a:rPr lang="fr-FR" b="1" dirty="0"/>
              <a:t>Exemple : Polymorphisme avec __</a:t>
            </a:r>
            <a:r>
              <a:rPr lang="fr-FR" b="1" dirty="0" err="1"/>
              <a:t>str</a:t>
            </a:r>
            <a:r>
              <a:rPr lang="fr-FR" b="1" dirty="0"/>
              <a:t>__</a:t>
            </a:r>
            <a:endParaRPr lang="fr-FR" dirty="0"/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7" name="Image 6" descr="Une image contenant texte, capture d’écran, Police&#10;&#10;Le contenu généré par l’IA peut être incorrect.">
            <a:extLst>
              <a:ext uri="{FF2B5EF4-FFF2-40B4-BE49-F238E27FC236}">
                <a16:creationId xmlns:a16="http://schemas.microsoft.com/office/drawing/2014/main" id="{C30C84AA-385D-AD0A-08D9-A0356616D6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5326" y="573937"/>
            <a:ext cx="4305300" cy="596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785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FA2DAA5-99AE-6996-FFE2-09CFE5A59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 polymorphisme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89B6330-95B7-6196-911C-D545B613BB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ü"/>
            </a:pPr>
            <a:r>
              <a:rPr lang="fr-FR" b="1" dirty="0"/>
              <a:t>Explication :</a:t>
            </a:r>
            <a:endParaRPr lang="fr-FR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fr-FR" dirty="0"/>
              <a:t> __</a:t>
            </a:r>
            <a:r>
              <a:rPr lang="fr-FR" dirty="0" err="1"/>
              <a:t>str</a:t>
            </a:r>
            <a:r>
              <a:rPr lang="fr-FR" dirty="0"/>
              <a:t>__ est une </a:t>
            </a:r>
            <a:r>
              <a:rPr lang="fr-FR" b="1" dirty="0"/>
              <a:t>méthode spéciale</a:t>
            </a:r>
            <a:r>
              <a:rPr lang="fr-FR" dirty="0"/>
              <a:t> redéfinie différemment dans chaque classe.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fr-FR" dirty="0" err="1"/>
              <a:t>str</a:t>
            </a:r>
            <a:r>
              <a:rPr lang="fr-FR" dirty="0"/>
              <a:t>(animal) appelle automatiquement la bonne version selon l’objet.</a:t>
            </a:r>
          </a:p>
          <a:p>
            <a:pPr marL="0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1349387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909F098-88C7-9107-AAB5-50C201248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 polymorphisme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E7BFC76-2BA9-53F5-3359-952AE26637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eriod" startAt="5"/>
            </a:pPr>
            <a:r>
              <a:rPr lang="fr-FR" b="1" dirty="0"/>
              <a:t>Polymorphisme avec les Fonctions et Opérateurs</a:t>
            </a:r>
            <a:endParaRPr lang="fr-FR" dirty="0"/>
          </a:p>
          <a:p>
            <a:pPr marL="0" indent="0">
              <a:buNone/>
            </a:pPr>
            <a:br>
              <a:rPr lang="fr-FR" dirty="0"/>
            </a:br>
            <a:r>
              <a:rPr lang="fr-FR" dirty="0"/>
              <a:t>Python permet d’</a:t>
            </a:r>
            <a:r>
              <a:rPr lang="fr-FR" b="1" dirty="0"/>
              <a:t>utiliser le même opérateur (+, *, etc.) sur différents types d’objets</a:t>
            </a:r>
            <a:r>
              <a:rPr lang="fr-FR" dirty="0"/>
              <a:t>, grâce au </a:t>
            </a:r>
            <a:r>
              <a:rPr lang="fr-FR" b="1" dirty="0"/>
              <a:t>polymorphisme d’opérateurs</a:t>
            </a:r>
            <a:r>
              <a:rPr lang="fr-FR" dirty="0"/>
              <a:t>.</a:t>
            </a:r>
            <a:endParaRPr lang="fr-FR" b="1" dirty="0"/>
          </a:p>
          <a:p>
            <a:pPr>
              <a:buFont typeface="Wingdings" pitchFamily="2" charset="2"/>
              <a:buChar char="Ø"/>
            </a:pPr>
            <a:r>
              <a:rPr lang="fr-FR" b="1" dirty="0"/>
              <a:t>Exemple : Polymorphisme des opérateurs</a:t>
            </a:r>
            <a:endParaRPr lang="fr-FR" dirty="0"/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5" name="Image 4" descr="Une image contenant texte, capture d’écran, Police&#10;&#10;Le contenu généré par l’IA peut être incorrect.">
            <a:extLst>
              <a:ext uri="{FF2B5EF4-FFF2-40B4-BE49-F238E27FC236}">
                <a16:creationId xmlns:a16="http://schemas.microsoft.com/office/drawing/2014/main" id="{E5F6C9D4-4298-8086-8D04-4656F0EBA0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9828" y="4854719"/>
            <a:ext cx="9748704" cy="1382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40563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0C70106-B4FA-7375-2A14-C4C968272C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 polymorphisme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A187D6D-595A-5405-657A-BAC00E2526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ü"/>
            </a:pPr>
            <a:r>
              <a:rPr lang="fr-FR" b="1" dirty="0"/>
              <a:t>Explication :</a:t>
            </a:r>
            <a:endParaRPr lang="fr-FR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fr-FR" dirty="0"/>
              <a:t>L’opérateur + fonctionne </a:t>
            </a:r>
            <a:r>
              <a:rPr lang="fr-FR" b="1" dirty="0"/>
              <a:t>différemment selon le type des objets</a:t>
            </a:r>
            <a:r>
              <a:rPr lang="fr-FR" dirty="0"/>
              <a:t> (</a:t>
            </a:r>
            <a:r>
              <a:rPr lang="fr-FR" dirty="0" err="1"/>
              <a:t>int</a:t>
            </a:r>
            <a:r>
              <a:rPr lang="fr-FR" dirty="0"/>
              <a:t>, </a:t>
            </a:r>
            <a:r>
              <a:rPr lang="fr-FR" dirty="0" err="1"/>
              <a:t>str</a:t>
            </a:r>
            <a:r>
              <a:rPr lang="fr-FR" dirty="0"/>
              <a:t>, </a:t>
            </a:r>
            <a:r>
              <a:rPr lang="fr-FR" dirty="0" err="1"/>
              <a:t>list</a:t>
            </a:r>
            <a:r>
              <a:rPr lang="fr-FR" dirty="0"/>
              <a:t>).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fr-FR" dirty="0"/>
              <a:t>Python utilise </a:t>
            </a:r>
            <a:r>
              <a:rPr lang="fr-FR" b="1" dirty="0"/>
              <a:t>le polymorphisme des opérateurs</a:t>
            </a:r>
            <a:r>
              <a:rPr lang="fr-FR" dirty="0"/>
              <a:t> pour choisir la bonne action.</a:t>
            </a:r>
          </a:p>
          <a:p>
            <a:pPr marL="0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2271819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D6A5F46-A183-C811-DB7C-7D848199A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 polymorphisme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E3C085F-9070-5047-D68B-E12EAA7607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fr-FR" b="1" dirty="0"/>
              <a:t>Exemple : Polymorphisme avec </a:t>
            </a:r>
            <a:r>
              <a:rPr lang="fr-FR" b="1" dirty="0" err="1"/>
              <a:t>len</a:t>
            </a:r>
            <a:r>
              <a:rPr lang="fr-FR" b="1" dirty="0"/>
              <a:t>()</a:t>
            </a:r>
          </a:p>
          <a:p>
            <a:pPr>
              <a:buFont typeface="Wingdings" pitchFamily="2" charset="2"/>
              <a:buChar char="Ø"/>
            </a:pPr>
            <a:endParaRPr lang="fr-FR" b="1" dirty="0"/>
          </a:p>
          <a:p>
            <a:pPr>
              <a:buFont typeface="Wingdings" pitchFamily="2" charset="2"/>
              <a:buChar char="Ø"/>
            </a:pPr>
            <a:endParaRPr lang="fr-FR" b="1" dirty="0"/>
          </a:p>
          <a:p>
            <a:pPr>
              <a:buFont typeface="Wingdings" pitchFamily="2" charset="2"/>
              <a:buChar char="Ø"/>
            </a:pPr>
            <a:endParaRPr lang="fr-FR" b="1" dirty="0"/>
          </a:p>
          <a:p>
            <a:pPr marL="0" indent="0">
              <a:buNone/>
            </a:pPr>
            <a:endParaRPr lang="fr-FR" b="1" dirty="0"/>
          </a:p>
          <a:p>
            <a:pPr>
              <a:buFont typeface="Wingdings" pitchFamily="2" charset="2"/>
              <a:buChar char="Ø"/>
            </a:pPr>
            <a:endParaRPr lang="fr-FR" b="1" dirty="0"/>
          </a:p>
          <a:p>
            <a:pPr>
              <a:buFont typeface="Wingdings" pitchFamily="2" charset="2"/>
              <a:buChar char="ü"/>
            </a:pPr>
            <a:r>
              <a:rPr lang="fr-FR" b="1" dirty="0"/>
              <a:t>Explication :</a:t>
            </a:r>
            <a:endParaRPr lang="fr-FR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fr-FR" dirty="0" err="1"/>
              <a:t>len</a:t>
            </a:r>
            <a:r>
              <a:rPr lang="fr-FR" dirty="0"/>
              <a:t>() fonctionne </a:t>
            </a:r>
            <a:r>
              <a:rPr lang="fr-FR" b="1" dirty="0"/>
              <a:t>pour plusieurs types d’objets</a:t>
            </a:r>
            <a:r>
              <a:rPr lang="fr-FR" dirty="0"/>
              <a:t>, grâce au polymorphisme.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199BA4F-2AE5-C743-04EC-B306DB5146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3171" y="3013363"/>
            <a:ext cx="10094877" cy="1079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76080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92811C3-FC7B-3EBD-FC66-1C0C4C8D27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 polymorphisme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3815945-3792-337A-7B00-0A4630AF22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eriod" startAt="6"/>
            </a:pPr>
            <a:r>
              <a:rPr lang="fr-FR" b="1" dirty="0"/>
              <a:t>Polymorphisme avec les Classes Abstraites</a:t>
            </a:r>
            <a:endParaRPr lang="fr-FR" dirty="0"/>
          </a:p>
          <a:p>
            <a:pPr marL="0" indent="0">
              <a:buNone/>
            </a:pPr>
            <a:br>
              <a:rPr lang="fr-FR" dirty="0"/>
            </a:br>
            <a:endParaRPr lang="fr-FR" dirty="0"/>
          </a:p>
          <a:p>
            <a:pPr marL="0" indent="0">
              <a:buNone/>
            </a:pPr>
            <a:r>
              <a:rPr lang="fr-FR" dirty="0"/>
              <a:t>On peut utiliser des </a:t>
            </a:r>
            <a:r>
              <a:rPr lang="fr-FR" b="1" dirty="0"/>
              <a:t>classes abstraites</a:t>
            </a:r>
            <a:r>
              <a:rPr lang="fr-FR" dirty="0"/>
              <a:t> pour </a:t>
            </a:r>
            <a:r>
              <a:rPr lang="fr-FR" b="1" dirty="0"/>
              <a:t>forcer</a:t>
            </a:r>
            <a:r>
              <a:rPr lang="fr-FR" dirty="0"/>
              <a:t> l’implémentation de certaines méthodes dans les classes filles.</a:t>
            </a:r>
          </a:p>
          <a:p>
            <a:pPr marL="0" indent="0">
              <a:buNone/>
            </a:pPr>
            <a:endParaRPr lang="fr-FR" b="1" dirty="0"/>
          </a:p>
          <a:p>
            <a:pPr>
              <a:buFont typeface="Wingdings" pitchFamily="2" charset="2"/>
              <a:buChar char="Ø"/>
            </a:pPr>
            <a:r>
              <a:rPr lang="fr-FR" b="1" dirty="0"/>
              <a:t>Exemple avec ABC (Abstract Base Class)</a:t>
            </a:r>
            <a:endParaRPr lang="fr-FR" dirty="0"/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5" name="Image 4" descr="Une image contenant texte, capture d’écran&#10;&#10;Le contenu généré par l’IA peut être incorrect.">
            <a:extLst>
              <a:ext uri="{FF2B5EF4-FFF2-40B4-BE49-F238E27FC236}">
                <a16:creationId xmlns:a16="http://schemas.microsoft.com/office/drawing/2014/main" id="{B6BF2F93-A8C8-3DEE-88C8-1085969933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1343" y="1563420"/>
            <a:ext cx="8327572" cy="484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279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2BE500F-0DDA-7FF5-552C-472F0E665C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 polymorphisme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6446696-056F-50CF-5260-69120937A9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ü"/>
            </a:pPr>
            <a:r>
              <a:rPr lang="fr-FR" b="1" dirty="0"/>
              <a:t>Explication :</a:t>
            </a:r>
            <a:endParaRPr lang="fr-FR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fr-FR" dirty="0"/>
              <a:t>ABC empêche de créer un objet Animal.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fr-FR" b="1" dirty="0"/>
              <a:t>parler() est forcé d’être défini dans Chien et Chat</a:t>
            </a:r>
            <a:r>
              <a:rPr lang="fr-FR" dirty="0"/>
              <a:t>.</a:t>
            </a:r>
          </a:p>
          <a:p>
            <a:pPr marL="0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2830921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C8CBA3B-277E-E5FE-2C11-0B806AA94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POO PYTHON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1ECA024-16FF-AFB7-DD74-D43557E0E9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Les classes abstraites et les interfaces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358570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56AD528-E859-D1BA-91EE-C4542EA073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classes abstraites et les interfaces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43A8BEE-CDA0-62E1-A62C-43C95BBE0A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/>
              <a:t>Dans la </a:t>
            </a:r>
            <a:r>
              <a:rPr lang="fr-FR" b="1" dirty="0"/>
              <a:t>Programmation Orientée Objet (OOP)</a:t>
            </a:r>
            <a:r>
              <a:rPr lang="fr-FR" dirty="0"/>
              <a:t>, les </a:t>
            </a:r>
            <a:r>
              <a:rPr lang="fr-FR" b="1" dirty="0"/>
              <a:t>classes abstraites</a:t>
            </a:r>
            <a:r>
              <a:rPr lang="fr-FR" dirty="0"/>
              <a:t> et les </a:t>
            </a:r>
            <a:r>
              <a:rPr lang="fr-FR" b="1" dirty="0"/>
              <a:t>interfaces</a:t>
            </a:r>
            <a:r>
              <a:rPr lang="fr-FR" dirty="0"/>
              <a:t> sont des concepts clés qui permettent de structurer le code et d’imposer des règles aux classes dérivées.</a:t>
            </a:r>
          </a:p>
        </p:txBody>
      </p:sp>
    </p:spTree>
    <p:extLst>
      <p:ext uri="{BB962C8B-B14F-4D97-AF65-F5344CB8AC3E}">
        <p14:creationId xmlns:p14="http://schemas.microsoft.com/office/powerpoint/2010/main" val="197683856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46B0201-699B-6CAA-3E33-96DC5E8896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classes abstraites et les interfaces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1A3A533-15A2-F3C2-94C4-7135BC7044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087" y="2220686"/>
            <a:ext cx="11288484" cy="4365171"/>
          </a:xfrm>
        </p:spPr>
        <p:txBody>
          <a:bodyPr>
            <a:normAutofit fontScale="92500" lnSpcReduction="20000"/>
          </a:bodyPr>
          <a:lstStyle/>
          <a:p>
            <a:pPr>
              <a:buFont typeface="+mj-lt"/>
              <a:buAutoNum type="arabicPeriod"/>
            </a:pPr>
            <a:r>
              <a:rPr lang="fr-FR" b="1" dirty="0"/>
              <a:t>Qu’est-ce qu’une classe abstraite ?</a:t>
            </a:r>
            <a:endParaRPr lang="fr-FR" dirty="0"/>
          </a:p>
          <a:p>
            <a:pPr marL="0" indent="0">
              <a:buNone/>
            </a:pPr>
            <a:br>
              <a:rPr lang="fr-FR" dirty="0"/>
            </a:br>
            <a:endParaRPr lang="fr-FR" dirty="0"/>
          </a:p>
          <a:p>
            <a:pPr marL="0" indent="0">
              <a:buNone/>
            </a:pPr>
            <a:r>
              <a:rPr lang="fr-FR" dirty="0"/>
              <a:t>Une </a:t>
            </a:r>
            <a:r>
              <a:rPr lang="fr-FR" b="1" dirty="0"/>
              <a:t>classe abstraite</a:t>
            </a:r>
            <a:r>
              <a:rPr lang="fr-FR" dirty="0"/>
              <a:t> est une </a:t>
            </a:r>
            <a:r>
              <a:rPr lang="fr-FR" b="1" dirty="0"/>
              <a:t>classe qui ne peut pas être instanciée</a:t>
            </a:r>
            <a:r>
              <a:rPr lang="fr-FR" dirty="0"/>
              <a:t> et qui sert de modèle pour d’autres classes.</a:t>
            </a:r>
          </a:p>
          <a:p>
            <a:pPr marL="0" indent="0">
              <a:buNone/>
            </a:pPr>
            <a:r>
              <a:rPr lang="fr-FR" dirty="0"/>
              <a:t>Elle définit </a:t>
            </a:r>
            <a:r>
              <a:rPr lang="fr-FR" b="1" dirty="0"/>
              <a:t>une structure commune</a:t>
            </a:r>
            <a:r>
              <a:rPr lang="fr-FR" dirty="0"/>
              <a:t> que toutes les classes dérivées doivent respecter.</a:t>
            </a:r>
          </a:p>
          <a:p>
            <a:pPr marL="0" indent="0">
              <a:buNone/>
            </a:pPr>
            <a:br>
              <a:rPr lang="fr-FR" dirty="0"/>
            </a:br>
            <a:endParaRPr lang="fr-FR" dirty="0"/>
          </a:p>
          <a:p>
            <a:pPr>
              <a:buFont typeface="Wingdings" pitchFamily="2" charset="2"/>
              <a:buChar char="v"/>
            </a:pPr>
            <a:r>
              <a:rPr lang="fr-FR" b="1" dirty="0"/>
              <a:t>Les classes abstraites sont utilisées pour :</a:t>
            </a:r>
            <a:endParaRPr lang="fr-FR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fr-FR" b="1" dirty="0"/>
              <a:t>Créer une base commune</a:t>
            </a:r>
            <a:r>
              <a:rPr lang="fr-FR" dirty="0"/>
              <a:t> pour plusieurs classes.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fr-FR" b="1" dirty="0"/>
              <a:t>Forcer la redéfinition de certaines méthodes</a:t>
            </a:r>
            <a:r>
              <a:rPr lang="fr-FR" dirty="0"/>
              <a:t> dans les sous-classes.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fr-FR" b="1" dirty="0"/>
              <a:t>Garantir une cohérence dans l’implémentation des classes dérivées.</a:t>
            </a:r>
            <a:endParaRPr lang="fr-FR" dirty="0"/>
          </a:p>
          <a:p>
            <a:pPr marL="0" indent="0">
              <a:buNone/>
            </a:pPr>
            <a:endParaRPr lang="fr-FR" b="1" dirty="0"/>
          </a:p>
          <a:p>
            <a:pPr>
              <a:buFont typeface="Wingdings" pitchFamily="2" charset="2"/>
              <a:buChar char="Ø"/>
            </a:pPr>
            <a:r>
              <a:rPr lang="fr-FR" b="1" dirty="0"/>
              <a:t>Exemple simple :</a:t>
            </a:r>
            <a:endParaRPr lang="fr-FR" dirty="0"/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5" name="Image 4" descr="Une image contenant texte, capture d’écran, Police&#10;&#10;Le contenu généré par l’IA peut être incorrect.">
            <a:extLst>
              <a:ext uri="{FF2B5EF4-FFF2-40B4-BE49-F238E27FC236}">
                <a16:creationId xmlns:a16="http://schemas.microsoft.com/office/drawing/2014/main" id="{D6D5FEF4-154D-49CF-9309-DCFCEE652D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87" y="3279581"/>
            <a:ext cx="10653724" cy="2247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263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B87FA31-7CB9-CC42-0BC6-CF250E911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Notions de classes et objets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9191EBD-C0D6-5438-263F-31CEC139BA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8"/>
            <a:ext cx="9692361" cy="1824612"/>
          </a:xfrm>
        </p:spPr>
        <p:txBody>
          <a:bodyPr/>
          <a:lstStyle/>
          <a:p>
            <a:pPr>
              <a:buFont typeface="+mj-lt"/>
              <a:buAutoNum type="arabicPeriod" startAt="3"/>
            </a:pPr>
            <a:r>
              <a:rPr lang="fr-FR" b="1" dirty="0"/>
              <a:t>Création d’un Objet (Instance)</a:t>
            </a:r>
            <a:br>
              <a:rPr lang="fr-FR" dirty="0"/>
            </a:br>
            <a:r>
              <a:rPr lang="fr-FR" dirty="0"/>
              <a:t>On peut créer des objets en appelant la classe comme une fonction.</a:t>
            </a:r>
            <a:endParaRPr lang="fr-FR" b="1" dirty="0"/>
          </a:p>
          <a:p>
            <a:pPr>
              <a:buFont typeface="Wingdings" pitchFamily="2" charset="2"/>
              <a:buChar char="Ø"/>
            </a:pPr>
            <a:r>
              <a:rPr lang="fr-FR" b="1" dirty="0"/>
              <a:t>Exemple : Instancier un objet Voiture</a:t>
            </a:r>
            <a:endParaRPr lang="fr-FR" dirty="0"/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5" name="Image 4" descr="Une image contenant texte, capture d’écran, Police&#10;&#10;Le contenu généré par l’IA peut être incorrect.">
            <a:extLst>
              <a:ext uri="{FF2B5EF4-FFF2-40B4-BE49-F238E27FC236}">
                <a16:creationId xmlns:a16="http://schemas.microsoft.com/office/drawing/2014/main" id="{CB2956D8-AD96-36AA-3199-6C137CC41E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712" y="4072404"/>
            <a:ext cx="8497921" cy="2305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338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1832116-CE16-CB85-08DD-D238EFAE8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classes abstraites et les interfaces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9453F27-2B5D-C43C-3525-224DB4649F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ü"/>
            </a:pPr>
            <a:r>
              <a:rPr lang="fr-FR" b="1" dirty="0"/>
              <a:t>Explication :</a:t>
            </a:r>
            <a:endParaRPr lang="fr-FR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fr-FR" dirty="0"/>
              <a:t>ABC signifie </a:t>
            </a:r>
            <a:r>
              <a:rPr lang="fr-FR" b="1" dirty="0"/>
              <a:t>Abstract Base Class</a:t>
            </a:r>
            <a:r>
              <a:rPr lang="fr-FR" dirty="0"/>
              <a:t> (Classe de base abstraite).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fr-FR" dirty="0"/>
              <a:t>@</a:t>
            </a:r>
            <a:r>
              <a:rPr lang="fr-FR" dirty="0" err="1"/>
              <a:t>abstractmethod</a:t>
            </a:r>
            <a:r>
              <a:rPr lang="fr-FR" dirty="0"/>
              <a:t> est un </a:t>
            </a:r>
            <a:r>
              <a:rPr lang="fr-FR" b="1" dirty="0"/>
              <a:t>décorateur</a:t>
            </a:r>
            <a:r>
              <a:rPr lang="fr-FR" dirty="0"/>
              <a:t> qui impose la redéfinition de parler() dans les sous-classes.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fr-FR" dirty="0"/>
              <a:t>On </a:t>
            </a:r>
            <a:r>
              <a:rPr lang="fr-FR" b="1" dirty="0"/>
              <a:t>ne peut pas créer d’instance</a:t>
            </a:r>
            <a:r>
              <a:rPr lang="fr-FR" dirty="0"/>
              <a:t> d’une classe abstraite (Animal()).</a:t>
            </a:r>
          </a:p>
          <a:p>
            <a:pPr marL="0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5761242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610AC2D-54AA-230F-0930-527413629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classes abstraites et les interfaces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244754F-8D0F-520D-F11A-E33CDAA8BD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fr-FR" b="1" dirty="0"/>
              <a:t>Définition et Utilisation des Classes Abstraites</a:t>
            </a:r>
            <a:endParaRPr lang="fr-FR" dirty="0"/>
          </a:p>
          <a:p>
            <a:pPr marL="0" indent="0">
              <a:buNone/>
            </a:pPr>
            <a:br>
              <a:rPr lang="fr-FR" dirty="0"/>
            </a:br>
            <a:endParaRPr lang="fr-FR" dirty="0"/>
          </a:p>
          <a:p>
            <a:pPr marL="0" indent="0">
              <a:buNone/>
            </a:pPr>
            <a:r>
              <a:rPr lang="fr-FR" dirty="0"/>
              <a:t>Les </a:t>
            </a:r>
            <a:r>
              <a:rPr lang="fr-FR" b="1" dirty="0"/>
              <a:t>classes abstraites</a:t>
            </a:r>
            <a:r>
              <a:rPr lang="fr-FR" dirty="0"/>
              <a:t> servent de </a:t>
            </a:r>
            <a:r>
              <a:rPr lang="fr-FR" b="1" dirty="0"/>
              <a:t>modèles</a:t>
            </a:r>
            <a:r>
              <a:rPr lang="fr-FR" dirty="0"/>
              <a:t> pour les classes dérivées.</a:t>
            </a:r>
          </a:p>
          <a:p>
            <a:pPr marL="0" indent="0">
              <a:buNone/>
            </a:pPr>
            <a:endParaRPr lang="fr-FR" b="1" dirty="0"/>
          </a:p>
          <a:p>
            <a:pPr>
              <a:buFont typeface="Wingdings" pitchFamily="2" charset="2"/>
              <a:buChar char="Ø"/>
            </a:pPr>
            <a:r>
              <a:rPr lang="fr-FR" b="1" dirty="0"/>
              <a:t>Exemple : Classe Animal et sous-classes Chien, Chat</a:t>
            </a:r>
            <a:endParaRPr lang="fr-FR" dirty="0"/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5" name="Image 4" descr="Une image contenant texte, capture d’écran, logiciel, Logiciel multimédia&#10;&#10;Le contenu généré par l’IA peut être incorrect.">
            <a:extLst>
              <a:ext uri="{FF2B5EF4-FFF2-40B4-BE49-F238E27FC236}">
                <a16:creationId xmlns:a16="http://schemas.microsoft.com/office/drawing/2014/main" id="{EAD4BB8A-CBD3-31AD-903F-24EFD5D9E4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7172" y="116152"/>
            <a:ext cx="8972680" cy="6427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940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1E4DBB8-71DA-CAE4-F1B7-8652DE563A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classes abstraites et les interfaces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21BD701-6513-6AED-AB10-CF22FF2730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ü"/>
            </a:pPr>
            <a:r>
              <a:rPr lang="fr-FR" b="1" dirty="0"/>
              <a:t>Explication :</a:t>
            </a:r>
            <a:endParaRPr lang="fr-FR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fr-FR" dirty="0"/>
              <a:t>Animal est une </a:t>
            </a:r>
            <a:r>
              <a:rPr lang="fr-FR" b="1" dirty="0"/>
              <a:t>classe abstraite</a:t>
            </a:r>
            <a:r>
              <a:rPr lang="fr-FR" dirty="0"/>
              <a:t>, donc on </a:t>
            </a:r>
            <a:r>
              <a:rPr lang="fr-FR" b="1" dirty="0"/>
              <a:t>ne peut pas l’instancier</a:t>
            </a:r>
            <a:r>
              <a:rPr lang="fr-FR" dirty="0"/>
              <a:t> (Animal("Créature") génère une erreur).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fr-FR" dirty="0"/>
              <a:t>Chien et Chat doivent </a:t>
            </a:r>
            <a:r>
              <a:rPr lang="fr-FR" b="1" dirty="0"/>
              <a:t>obligatoirement</a:t>
            </a:r>
            <a:r>
              <a:rPr lang="fr-FR" dirty="0"/>
              <a:t> implémenter parler().</a:t>
            </a:r>
          </a:p>
          <a:p>
            <a:pPr marL="0" indent="0">
              <a:buNone/>
            </a:pPr>
            <a:br>
              <a:rPr lang="fr-FR" dirty="0"/>
            </a:br>
            <a:endParaRPr lang="fr-FR" dirty="0"/>
          </a:p>
          <a:p>
            <a:pPr>
              <a:buFont typeface="Wingdings" pitchFamily="2" charset="2"/>
              <a:buChar char="v"/>
            </a:pPr>
            <a:r>
              <a:rPr lang="fr-FR" b="1" dirty="0"/>
              <a:t>Avantage :</a:t>
            </a:r>
            <a:r>
              <a:rPr lang="fr-FR" dirty="0"/>
              <a:t> On impose une structure </a:t>
            </a:r>
            <a:r>
              <a:rPr lang="fr-FR" b="1" dirty="0"/>
              <a:t>claire et cohérente</a:t>
            </a:r>
            <a:r>
              <a:rPr lang="fr-FR" dirty="0"/>
              <a:t> aux classes dérivées.</a:t>
            </a:r>
          </a:p>
          <a:p>
            <a:pPr marL="0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8877291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856B362-BAE4-811E-063F-E004E5D46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classes abstraites et les interfaces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4E170BD-7EDC-6C7A-B236-3D822A2AFF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fr-FR" b="1" dirty="0"/>
              <a:t>Ajouter des méthodes normales aux classes abstraites</a:t>
            </a:r>
            <a:endParaRPr lang="fr-FR" dirty="0"/>
          </a:p>
          <a:p>
            <a:pPr marL="0" indent="0">
              <a:buNone/>
            </a:pPr>
            <a:br>
              <a:rPr lang="fr-FR" dirty="0"/>
            </a:br>
            <a:endParaRPr lang="fr-FR" dirty="0"/>
          </a:p>
          <a:p>
            <a:pPr marL="0" indent="0">
              <a:buNone/>
            </a:pPr>
            <a:r>
              <a:rPr lang="fr-FR" dirty="0"/>
              <a:t>Une classe abstraite peut </a:t>
            </a:r>
            <a:r>
              <a:rPr lang="fr-FR" b="1" dirty="0"/>
              <a:t>contenir des méthodes normales</a:t>
            </a:r>
            <a:r>
              <a:rPr lang="fr-FR" dirty="0"/>
              <a:t> (non abstraites), en plus des méthodes obligatoires (@</a:t>
            </a:r>
            <a:r>
              <a:rPr lang="fr-FR" dirty="0" err="1"/>
              <a:t>abstractmethod</a:t>
            </a:r>
            <a:r>
              <a:rPr lang="fr-FR" dirty="0"/>
              <a:t>).</a:t>
            </a:r>
          </a:p>
          <a:p>
            <a:pPr marL="0" indent="0">
              <a:buNone/>
            </a:pPr>
            <a:br>
              <a:rPr lang="fr-FR" dirty="0"/>
            </a:br>
            <a:endParaRPr lang="fr-FR" dirty="0"/>
          </a:p>
          <a:p>
            <a:pPr>
              <a:buFont typeface="Wingdings" pitchFamily="2" charset="2"/>
              <a:buChar char="Ø"/>
            </a:pPr>
            <a:r>
              <a:rPr lang="fr-FR" b="1" dirty="0"/>
              <a:t>Exemple : Classe Forme avec une méthode concrète</a:t>
            </a:r>
            <a:endParaRPr lang="fr-FR" dirty="0"/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5" name="Image 4" descr="Une image contenant texte, capture d’écran, Police, logiciel&#10;&#10;Le contenu généré par l’IA peut être incorrect.">
            <a:extLst>
              <a:ext uri="{FF2B5EF4-FFF2-40B4-BE49-F238E27FC236}">
                <a16:creationId xmlns:a16="http://schemas.microsoft.com/office/drawing/2014/main" id="{405B530B-81D8-783B-9793-B0478FAFEB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9448" y="0"/>
            <a:ext cx="69531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921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849097C-D831-3485-A6CE-40BEBEA556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classes abstraites et les interfaces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00299BB-7B39-964C-68CD-6E05FFC005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ü"/>
            </a:pPr>
            <a:r>
              <a:rPr lang="fr-FR" b="1" dirty="0"/>
              <a:t>Explication :</a:t>
            </a:r>
            <a:endParaRPr lang="fr-FR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fr-FR" dirty="0"/>
              <a:t>Forme contient une </a:t>
            </a:r>
            <a:r>
              <a:rPr lang="fr-FR" b="1" dirty="0"/>
              <a:t>méthode abstraite</a:t>
            </a:r>
            <a:r>
              <a:rPr lang="fr-FR" dirty="0"/>
              <a:t> (aire()) et une </a:t>
            </a:r>
            <a:r>
              <a:rPr lang="fr-FR" b="1" dirty="0"/>
              <a:t>méthode normale</a:t>
            </a:r>
            <a:r>
              <a:rPr lang="fr-FR" dirty="0"/>
              <a:t> (</a:t>
            </a:r>
            <a:r>
              <a:rPr lang="fr-FR" dirty="0" err="1"/>
              <a:t>afficher_couleur</a:t>
            </a:r>
            <a:r>
              <a:rPr lang="fr-FR" dirty="0"/>
              <a:t>()).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fr-FR" dirty="0"/>
              <a:t>Cercle implémente </a:t>
            </a:r>
            <a:r>
              <a:rPr lang="fr-FR" b="1" dirty="0"/>
              <a:t>obligatoirement</a:t>
            </a:r>
            <a:r>
              <a:rPr lang="fr-FR" dirty="0"/>
              <a:t> aire(), mais </a:t>
            </a:r>
            <a:r>
              <a:rPr lang="fr-FR" b="1" dirty="0"/>
              <a:t>hérite</a:t>
            </a:r>
            <a:r>
              <a:rPr lang="fr-FR" dirty="0"/>
              <a:t> de </a:t>
            </a:r>
            <a:r>
              <a:rPr lang="fr-FR" dirty="0" err="1"/>
              <a:t>afficher_couleur</a:t>
            </a:r>
            <a:r>
              <a:rPr lang="fr-FR" dirty="0"/>
              <a:t>().</a:t>
            </a:r>
          </a:p>
          <a:p>
            <a:pPr marL="0" indent="0">
              <a:buNone/>
            </a:pPr>
            <a:br>
              <a:rPr lang="fr-FR" dirty="0"/>
            </a:br>
            <a:endParaRPr lang="fr-FR" dirty="0"/>
          </a:p>
          <a:p>
            <a:pPr>
              <a:buFont typeface="Wingdings" pitchFamily="2" charset="2"/>
              <a:buChar char="v"/>
            </a:pPr>
            <a:r>
              <a:rPr lang="fr-FR" b="1" dirty="0"/>
              <a:t>Avantage :</a:t>
            </a:r>
            <a:r>
              <a:rPr lang="fr-FR" dirty="0"/>
              <a:t> On peut définir des comportements par défaut </a:t>
            </a:r>
            <a:r>
              <a:rPr lang="fr-FR" b="1" dirty="0"/>
              <a:t>tout en imposant certaines méthodes</a:t>
            </a:r>
            <a:r>
              <a:rPr lang="fr-FR" dirty="0"/>
              <a:t>.</a:t>
            </a:r>
          </a:p>
          <a:p>
            <a:pPr marL="0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6926472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47E81A3-8185-99E4-9B41-F5D5AE9180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classes abstraites et les interfaces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19940ED-D0A2-84AC-21B0-257C9B3AE2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fr-FR" b="1" dirty="0"/>
              <a:t>Qu’est-ce qu’une Interface en Python ?</a:t>
            </a:r>
            <a:endParaRPr lang="fr-FR" dirty="0"/>
          </a:p>
          <a:p>
            <a:pPr marL="0" indent="0">
              <a:buNone/>
            </a:pPr>
            <a:br>
              <a:rPr lang="fr-FR" dirty="0"/>
            </a:br>
            <a:endParaRPr lang="fr-FR" dirty="0"/>
          </a:p>
          <a:p>
            <a:pPr marL="0" indent="0">
              <a:buNone/>
            </a:pPr>
            <a:r>
              <a:rPr lang="fr-FR" dirty="0"/>
              <a:t>Une </a:t>
            </a:r>
            <a:r>
              <a:rPr lang="fr-FR" b="1" dirty="0"/>
              <a:t>interface</a:t>
            </a:r>
            <a:r>
              <a:rPr lang="fr-FR" dirty="0"/>
              <a:t> est une classe qui </a:t>
            </a:r>
            <a:r>
              <a:rPr lang="fr-FR" b="1" dirty="0"/>
              <a:t>ne contient que des méthodes abstraites</a:t>
            </a:r>
            <a:r>
              <a:rPr lang="fr-FR" dirty="0"/>
              <a:t>.</a:t>
            </a:r>
          </a:p>
          <a:p>
            <a:pPr marL="0" indent="0">
              <a:buNone/>
            </a:pPr>
            <a:r>
              <a:rPr lang="fr-FR" dirty="0"/>
              <a:t>Elle </a:t>
            </a:r>
            <a:r>
              <a:rPr lang="fr-FR" b="1" dirty="0"/>
              <a:t>définit un contrat</a:t>
            </a:r>
            <a:r>
              <a:rPr lang="fr-FR" dirty="0"/>
              <a:t> que les classes </a:t>
            </a:r>
            <a:r>
              <a:rPr lang="fr-FR" dirty="0" err="1"/>
              <a:t>implémentantes</a:t>
            </a:r>
            <a:r>
              <a:rPr lang="fr-FR" dirty="0"/>
              <a:t> doivent suivre.</a:t>
            </a:r>
          </a:p>
          <a:p>
            <a:pPr marL="0" indent="0">
              <a:buNone/>
            </a:pPr>
            <a:br>
              <a:rPr lang="fr-FR" dirty="0"/>
            </a:br>
            <a:endParaRPr lang="fr-FR" dirty="0"/>
          </a:p>
          <a:p>
            <a:pPr>
              <a:buFont typeface="Wingdings" pitchFamily="2" charset="2"/>
              <a:buChar char="v"/>
            </a:pPr>
            <a:r>
              <a:rPr lang="fr-FR" b="1" dirty="0"/>
              <a:t>En Python, les interfaces sont créées avec des classes abstraites qui n’ont que des méthodes abstraites.</a:t>
            </a:r>
            <a:endParaRPr lang="fr-FR" dirty="0"/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5" name="Image 4" descr="Une image contenant texte, capture d’écran, Police&#10;&#10;Le contenu généré par l’IA peut être incorrect.">
            <a:extLst>
              <a:ext uri="{FF2B5EF4-FFF2-40B4-BE49-F238E27FC236}">
                <a16:creationId xmlns:a16="http://schemas.microsoft.com/office/drawing/2014/main" id="{6568CB16-529F-0216-9F33-A48F0B35BF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136" y="3037114"/>
            <a:ext cx="8940163" cy="2619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94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25D706E-330C-679E-BC13-BDFEB9AC7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classes abstraites et les interfaces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E6BF655-43F5-AD1E-C45A-58E3C0872B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ü"/>
            </a:pPr>
            <a:r>
              <a:rPr lang="fr-FR" b="1" dirty="0"/>
              <a:t>Différence entre classe abstraite et interface :</a:t>
            </a:r>
            <a:endParaRPr lang="fr-FR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fr-FR" dirty="0"/>
              <a:t>Une </a:t>
            </a:r>
            <a:r>
              <a:rPr lang="fr-FR" b="1" dirty="0"/>
              <a:t>classe abstraite</a:t>
            </a:r>
            <a:r>
              <a:rPr lang="fr-FR" dirty="0"/>
              <a:t> peut contenir des méthodes </a:t>
            </a:r>
            <a:r>
              <a:rPr lang="fr-FR" b="1" dirty="0"/>
              <a:t>normales et abstraites</a:t>
            </a:r>
            <a:r>
              <a:rPr lang="fr-FR" dirty="0"/>
              <a:t>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fr-FR" dirty="0"/>
              <a:t>Une </a:t>
            </a:r>
            <a:r>
              <a:rPr lang="fr-FR" b="1" dirty="0"/>
              <a:t>interface</a:t>
            </a:r>
            <a:r>
              <a:rPr lang="fr-FR" dirty="0"/>
              <a:t> ne contient </a:t>
            </a:r>
            <a:r>
              <a:rPr lang="fr-FR" b="1" dirty="0"/>
              <a:t>que des méthodes abstraites</a:t>
            </a:r>
            <a:r>
              <a:rPr lang="fr-FR" dirty="0"/>
              <a:t> (en théorie).</a:t>
            </a:r>
          </a:p>
          <a:p>
            <a:pPr marL="0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173827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C0AB047-D38E-31A7-12BB-C6C8F69DE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classes abstraites et les interfaces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75BC455-437E-E20F-7CF0-CAA821BDD2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eriod" startAt="5"/>
            </a:pPr>
            <a:r>
              <a:rPr lang="fr-FR" b="1" dirty="0"/>
              <a:t>Implémenter une Interface</a:t>
            </a:r>
            <a:endParaRPr lang="fr-FR" dirty="0"/>
          </a:p>
          <a:p>
            <a:pPr marL="0" indent="0">
              <a:buNone/>
            </a:pPr>
            <a:br>
              <a:rPr lang="fr-FR" dirty="0"/>
            </a:br>
            <a:endParaRPr lang="fr-FR" dirty="0"/>
          </a:p>
          <a:p>
            <a:pPr marL="0" indent="0">
              <a:buNone/>
            </a:pPr>
            <a:r>
              <a:rPr lang="fr-FR" dirty="0"/>
              <a:t>Une </a:t>
            </a:r>
            <a:r>
              <a:rPr lang="fr-FR" b="1" dirty="0"/>
              <a:t>interface</a:t>
            </a:r>
            <a:r>
              <a:rPr lang="fr-FR" dirty="0"/>
              <a:t> impose un </a:t>
            </a:r>
            <a:r>
              <a:rPr lang="fr-FR" b="1" dirty="0"/>
              <a:t>contrat strict</a:t>
            </a:r>
            <a:r>
              <a:rPr lang="fr-FR" dirty="0"/>
              <a:t> aux classes dérivées.</a:t>
            </a:r>
          </a:p>
          <a:p>
            <a:pPr marL="0" indent="0">
              <a:buNone/>
            </a:pPr>
            <a:br>
              <a:rPr lang="fr-FR" dirty="0"/>
            </a:br>
            <a:endParaRPr lang="fr-FR" dirty="0"/>
          </a:p>
          <a:p>
            <a:pPr>
              <a:buFont typeface="Wingdings" pitchFamily="2" charset="2"/>
              <a:buChar char="Ø"/>
            </a:pPr>
            <a:r>
              <a:rPr lang="fr-FR" b="1" dirty="0"/>
              <a:t> Exemple : Interface </a:t>
            </a:r>
            <a:r>
              <a:rPr lang="fr-FR" b="1" dirty="0" err="1"/>
              <a:t>Vehicule</a:t>
            </a:r>
            <a:endParaRPr lang="fr-FR" dirty="0"/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5" name="Image 4" descr="Une image contenant texte, capture d’écran, logiciel, Police&#10;&#10;Le contenu généré par l’IA peut être incorrect.">
            <a:extLst>
              <a:ext uri="{FF2B5EF4-FFF2-40B4-BE49-F238E27FC236}">
                <a16:creationId xmlns:a16="http://schemas.microsoft.com/office/drawing/2014/main" id="{87639B5A-13EB-7125-A2BE-78FE0647C3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944" y="0"/>
            <a:ext cx="52683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957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4576FD0-511C-84AF-04AD-589B6D363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classes abstraites et les interfaces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CE51DBF-077A-2CAB-13CB-420ACA485A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533539"/>
            <a:ext cx="10458888" cy="4188524"/>
          </a:xfrm>
        </p:spPr>
        <p:txBody>
          <a:bodyPr>
            <a:normAutofit fontScale="92500" lnSpcReduction="10000"/>
          </a:bodyPr>
          <a:lstStyle/>
          <a:p>
            <a:pPr>
              <a:buFont typeface="Wingdings" pitchFamily="2" charset="2"/>
              <a:buChar char="ü"/>
            </a:pPr>
            <a:r>
              <a:rPr lang="fr-FR" b="1" dirty="0"/>
              <a:t>Résultat :</a:t>
            </a:r>
          </a:p>
          <a:p>
            <a:pPr>
              <a:buFont typeface="Wingdings" pitchFamily="2" charset="2"/>
              <a:buChar char="ü"/>
            </a:pPr>
            <a:endParaRPr lang="fr-FR" b="1" dirty="0"/>
          </a:p>
          <a:p>
            <a:pPr>
              <a:buFont typeface="Wingdings" pitchFamily="2" charset="2"/>
              <a:buChar char="ü"/>
            </a:pPr>
            <a:endParaRPr lang="fr-FR" b="1" dirty="0"/>
          </a:p>
          <a:p>
            <a:pPr>
              <a:buFont typeface="Wingdings" pitchFamily="2" charset="2"/>
              <a:buChar char="ü"/>
            </a:pPr>
            <a:endParaRPr lang="fr-FR" b="1" dirty="0"/>
          </a:p>
          <a:p>
            <a:pPr>
              <a:buFont typeface="Wingdings" pitchFamily="2" charset="2"/>
              <a:buChar char="ü"/>
            </a:pPr>
            <a:endParaRPr lang="fr-FR" b="1" dirty="0"/>
          </a:p>
          <a:p>
            <a:pPr>
              <a:buFont typeface="Wingdings" pitchFamily="2" charset="2"/>
              <a:buChar char="ü"/>
            </a:pPr>
            <a:endParaRPr lang="fr-FR" b="1" dirty="0"/>
          </a:p>
          <a:p>
            <a:pPr>
              <a:buFont typeface="Wingdings" pitchFamily="2" charset="2"/>
              <a:buChar char="ü"/>
            </a:pPr>
            <a:endParaRPr lang="fr-FR" b="1" dirty="0"/>
          </a:p>
          <a:p>
            <a:pPr>
              <a:buFont typeface="Wingdings" pitchFamily="2" charset="2"/>
              <a:buChar char="ü"/>
            </a:pPr>
            <a:endParaRPr lang="fr-FR" b="1" dirty="0"/>
          </a:p>
          <a:p>
            <a:pPr>
              <a:buFont typeface="Wingdings" pitchFamily="2" charset="2"/>
              <a:buChar char="v"/>
            </a:pPr>
            <a:r>
              <a:rPr lang="fr-FR" b="1" dirty="0"/>
              <a:t>L’interface </a:t>
            </a:r>
            <a:r>
              <a:rPr lang="fr-FR" b="1" dirty="0" err="1"/>
              <a:t>Vehicule</a:t>
            </a:r>
            <a:r>
              <a:rPr lang="fr-FR" b="1" dirty="0"/>
              <a:t> oblige Voiture et Moto à implémenter </a:t>
            </a:r>
            <a:r>
              <a:rPr lang="fr-FR" b="1" dirty="0" err="1"/>
              <a:t>demarrer</a:t>
            </a:r>
            <a:r>
              <a:rPr lang="fr-FR" b="1" dirty="0"/>
              <a:t>() et </a:t>
            </a:r>
            <a:r>
              <a:rPr lang="fr-FR" b="1" dirty="0" err="1"/>
              <a:t>arreter</a:t>
            </a:r>
            <a:r>
              <a:rPr lang="fr-FR" b="1" dirty="0"/>
              <a:t>().</a:t>
            </a:r>
            <a:endParaRPr lang="fr-FR" dirty="0"/>
          </a:p>
          <a:p>
            <a:pPr marL="0" indent="0">
              <a:buNone/>
            </a:pPr>
            <a:endParaRPr lang="fr-FR" dirty="0"/>
          </a:p>
          <a:p>
            <a:pPr>
              <a:buFont typeface="Wingdings" pitchFamily="2" charset="2"/>
              <a:buChar char="ü"/>
            </a:pPr>
            <a:r>
              <a:rPr lang="fr-FR" b="1" dirty="0"/>
              <a:t>Avantage :</a:t>
            </a:r>
            <a:r>
              <a:rPr lang="fr-FR" dirty="0"/>
              <a:t> On garantit que </a:t>
            </a:r>
            <a:r>
              <a:rPr lang="fr-FR" b="1" dirty="0"/>
              <a:t>toutes les classes dérivées suivent la même structure</a:t>
            </a:r>
            <a:r>
              <a:rPr lang="fr-FR" dirty="0"/>
              <a:t>.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5" name="Image 4" descr="Une image contenant texte, Police, capture d’écran, typographie&#10;&#10;Le contenu généré par l’IA peut être incorrect.">
            <a:extLst>
              <a:ext uri="{FF2B5EF4-FFF2-40B4-BE49-F238E27FC236}">
                <a16:creationId xmlns:a16="http://schemas.microsoft.com/office/drawing/2014/main" id="{BF0F7BF3-FE04-021D-AF74-42240C475F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2836880"/>
            <a:ext cx="3681337" cy="1790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0283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6AA1A3A-AF8A-1D88-76D3-F7A3144A3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classes abstraites et les interfaces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71AF896-9B77-E546-12AB-6180306969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1" y="2222288"/>
            <a:ext cx="10680561" cy="2585240"/>
          </a:xfrm>
        </p:spPr>
        <p:txBody>
          <a:bodyPr/>
          <a:lstStyle/>
          <a:p>
            <a:pPr>
              <a:buFont typeface="+mj-lt"/>
              <a:buAutoNum type="arabicPeriod" startAt="6"/>
            </a:pPr>
            <a:r>
              <a:rPr lang="fr-FR" b="1" dirty="0"/>
              <a:t>Vérifier une Interface avec </a:t>
            </a:r>
            <a:r>
              <a:rPr lang="fr-FR" b="1" dirty="0" err="1"/>
              <a:t>isinstance</a:t>
            </a:r>
            <a:r>
              <a:rPr lang="fr-FR" b="1" dirty="0"/>
              <a:t>()</a:t>
            </a:r>
            <a:endParaRPr lang="fr-FR" dirty="0"/>
          </a:p>
          <a:p>
            <a:pPr marL="0" indent="0">
              <a:buNone/>
            </a:pPr>
            <a:br>
              <a:rPr lang="fr-FR" dirty="0"/>
            </a:br>
            <a:r>
              <a:rPr lang="fr-FR" dirty="0"/>
              <a:t>On peut </a:t>
            </a:r>
            <a:r>
              <a:rPr lang="fr-FR" b="1" dirty="0"/>
              <a:t>vérifier si un objet implémente une interface</a:t>
            </a:r>
            <a:r>
              <a:rPr lang="fr-FR" dirty="0"/>
              <a:t> avec </a:t>
            </a:r>
            <a:r>
              <a:rPr lang="fr-FR" dirty="0" err="1"/>
              <a:t>isinstance</a:t>
            </a:r>
            <a:r>
              <a:rPr lang="fr-FR" dirty="0"/>
              <a:t>().</a:t>
            </a:r>
          </a:p>
          <a:p>
            <a:pPr marL="0" indent="0">
              <a:buNone/>
            </a:pPr>
            <a:endParaRPr lang="fr-FR" b="1" dirty="0"/>
          </a:p>
          <a:p>
            <a:pPr>
              <a:buFont typeface="Wingdings" pitchFamily="2" charset="2"/>
              <a:buChar char="Ø"/>
            </a:pPr>
            <a:r>
              <a:rPr lang="fr-FR" b="1" dirty="0"/>
              <a:t>Exemple : Vérifier si un objet implémente </a:t>
            </a:r>
            <a:r>
              <a:rPr lang="fr-FR" b="1" dirty="0" err="1"/>
              <a:t>Vehicule</a:t>
            </a:r>
            <a:endParaRPr lang="fr-FR" dirty="0"/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5" name="Image 4" descr="Une image contenant texte, Police, capture d’écran, ligne&#10;&#10;Le contenu généré par l’IA peut être incorrect.">
            <a:extLst>
              <a:ext uri="{FF2B5EF4-FFF2-40B4-BE49-F238E27FC236}">
                <a16:creationId xmlns:a16="http://schemas.microsoft.com/office/drawing/2014/main" id="{ACD63753-4CC0-3B00-9830-6A02AFC5D0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965" y="4513776"/>
            <a:ext cx="9312230" cy="1642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0558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BC33000-B3D5-5376-2195-F9977030D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Notions de classes et objets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BCC7A5E-45A8-F426-7E3C-80C07B73EE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fr-FR" b="1" dirty="0"/>
              <a:t>Explication :</a:t>
            </a:r>
            <a:endParaRPr lang="fr-FR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fr-FR" dirty="0"/>
              <a:t>voiture1 et voiture2 sont des </a:t>
            </a:r>
            <a:r>
              <a:rPr lang="fr-FR" b="1" dirty="0"/>
              <a:t>instances</a:t>
            </a:r>
            <a:r>
              <a:rPr lang="fr-FR" dirty="0"/>
              <a:t> de Voiture.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fr-FR" dirty="0"/>
              <a:t>On peut accéder aux </a:t>
            </a:r>
            <a:r>
              <a:rPr lang="fr-FR" b="1" dirty="0"/>
              <a:t>attributs</a:t>
            </a:r>
            <a:r>
              <a:rPr lang="fr-FR" dirty="0"/>
              <a:t> avec </a:t>
            </a:r>
            <a:r>
              <a:rPr lang="fr-FR" dirty="0" err="1"/>
              <a:t>objet.attribut</a:t>
            </a:r>
            <a:r>
              <a:rPr lang="fr-FR" dirty="0"/>
              <a:t>.</a:t>
            </a:r>
          </a:p>
          <a:p>
            <a:pPr marL="0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3459554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C387E8F-EC9D-5093-A487-52B039C582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classes abstraites et les interfaces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29DB759-3EB2-8775-C02A-10F83911E0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ü"/>
            </a:pPr>
            <a:r>
              <a:rPr lang="fr-FR" dirty="0"/>
              <a:t> </a:t>
            </a:r>
            <a:r>
              <a:rPr lang="fr-FR" b="1" dirty="0"/>
              <a:t>Résultat :</a:t>
            </a:r>
          </a:p>
          <a:p>
            <a:pPr>
              <a:buFont typeface="Wingdings" pitchFamily="2" charset="2"/>
              <a:buChar char="ü"/>
            </a:pPr>
            <a:endParaRPr lang="fr-FR" b="1" dirty="0"/>
          </a:p>
          <a:p>
            <a:pPr>
              <a:buFont typeface="Wingdings" pitchFamily="2" charset="2"/>
              <a:buChar char="ü"/>
            </a:pPr>
            <a:endParaRPr lang="fr-FR" b="1" dirty="0"/>
          </a:p>
          <a:p>
            <a:pPr>
              <a:buFont typeface="Wingdings" pitchFamily="2" charset="2"/>
              <a:buChar char="ü"/>
            </a:pPr>
            <a:endParaRPr lang="fr-FR" b="1" dirty="0"/>
          </a:p>
          <a:p>
            <a:pPr>
              <a:buFont typeface="Wingdings" pitchFamily="2" charset="2"/>
              <a:buChar char="ü"/>
            </a:pPr>
            <a:endParaRPr lang="fr-FR" b="1" dirty="0"/>
          </a:p>
          <a:p>
            <a:pPr>
              <a:buFont typeface="Wingdings" pitchFamily="2" charset="2"/>
              <a:buChar char="ü"/>
            </a:pPr>
            <a:endParaRPr lang="fr-FR" b="1" dirty="0"/>
          </a:p>
          <a:p>
            <a:pPr>
              <a:buFont typeface="Wingdings" pitchFamily="2" charset="2"/>
              <a:buChar char="v"/>
            </a:pPr>
            <a:r>
              <a:rPr lang="fr-FR" b="1" dirty="0"/>
              <a:t>Permet de vérifier dynamiquement si une classe respecte une interface.</a:t>
            </a: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5" name="Image 4" descr="Une image contenant texte, Police, Graphique, blanc&#10;&#10;Le contenu généré par l’IA peut être incorrect.">
            <a:extLst>
              <a:ext uri="{FF2B5EF4-FFF2-40B4-BE49-F238E27FC236}">
                <a16:creationId xmlns:a16="http://schemas.microsoft.com/office/drawing/2014/main" id="{D61F5E6E-007B-32F3-9C4B-5883E8F28B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2912445"/>
            <a:ext cx="1335314" cy="1549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57231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042EB14-7305-4851-AE5D-692F269AA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POO PYTHON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204B89F-87B5-FDEB-E318-63BD7E5997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Mise en pratique</a:t>
            </a:r>
          </a:p>
        </p:txBody>
      </p:sp>
    </p:spTree>
    <p:extLst>
      <p:ext uri="{BB962C8B-B14F-4D97-AF65-F5344CB8AC3E}">
        <p14:creationId xmlns:p14="http://schemas.microsoft.com/office/powerpoint/2010/main" val="24591849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4A288C5-E2F2-6A74-A72C-060913541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Exercice 1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BAA96DC-D283-8604-7D76-E1217FC422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1" y="2222287"/>
            <a:ext cx="10970517" cy="4635713"/>
          </a:xfrm>
        </p:spPr>
        <p:txBody>
          <a:bodyPr>
            <a:normAutofit fontScale="92500" lnSpcReduction="10000"/>
          </a:bodyPr>
          <a:lstStyle/>
          <a:p>
            <a:pPr>
              <a:buFont typeface="Wingdings" pitchFamily="2" charset="2"/>
              <a:buChar char="v"/>
            </a:pPr>
            <a:r>
              <a:rPr lang="fr-FR" b="1" dirty="0"/>
              <a:t>Exercices de Base (Classes et Objets)</a:t>
            </a:r>
            <a:endParaRPr lang="fr-FR" dirty="0"/>
          </a:p>
          <a:p>
            <a:pPr>
              <a:buFont typeface="+mj-lt"/>
              <a:buAutoNum type="arabicParenR"/>
            </a:pPr>
            <a:r>
              <a:rPr lang="fr-FR" b="1" dirty="0"/>
              <a:t>Créer une classe Personne</a:t>
            </a:r>
            <a:r>
              <a:rPr lang="fr-FR" dirty="0"/>
              <a:t> avec les attributs nom et âge. Ajouter une méthode </a:t>
            </a:r>
            <a:r>
              <a:rPr lang="fr-FR" dirty="0" err="1"/>
              <a:t>se_presenter</a:t>
            </a:r>
            <a:r>
              <a:rPr lang="fr-FR" dirty="0"/>
              <a:t>() qui affiche le nom et l’âge de la personne.</a:t>
            </a:r>
          </a:p>
          <a:p>
            <a:pPr>
              <a:buFont typeface="+mj-lt"/>
              <a:buAutoNum type="arabicParenR"/>
            </a:pPr>
            <a:r>
              <a:rPr lang="fr-FR" b="1" dirty="0"/>
              <a:t>Créer une classe Voiture</a:t>
            </a:r>
            <a:r>
              <a:rPr lang="fr-FR" dirty="0"/>
              <a:t> avec les attributs marque, modèle et année. Ajouter une méthode </a:t>
            </a:r>
            <a:r>
              <a:rPr lang="fr-FR" dirty="0" err="1"/>
              <a:t>afficher_infos</a:t>
            </a:r>
            <a:r>
              <a:rPr lang="fr-FR" dirty="0"/>
              <a:t>() qui affiche ces informations.</a:t>
            </a:r>
          </a:p>
          <a:p>
            <a:pPr>
              <a:buFont typeface="+mj-lt"/>
              <a:buAutoNum type="arabicParenR"/>
            </a:pPr>
            <a:r>
              <a:rPr lang="fr-FR" b="1" dirty="0"/>
              <a:t>Créer une classe </a:t>
            </a:r>
            <a:r>
              <a:rPr lang="fr-FR" b="1" dirty="0" err="1"/>
              <a:t>CompteBancaire</a:t>
            </a:r>
            <a:r>
              <a:rPr lang="fr-FR" dirty="0"/>
              <a:t> avec 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fr-FR" dirty="0"/>
              <a:t>Un attribut solde (initialisé à 0).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fr-FR" dirty="0"/>
              <a:t>Une méthode </a:t>
            </a:r>
            <a:r>
              <a:rPr lang="fr-FR" dirty="0" err="1"/>
              <a:t>depot</a:t>
            </a:r>
            <a:r>
              <a:rPr lang="fr-FR" dirty="0"/>
              <a:t>(montant).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fr-FR" dirty="0"/>
              <a:t>Une méthode retrait(montant).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fr-FR" dirty="0"/>
              <a:t>Une méthode </a:t>
            </a:r>
            <a:r>
              <a:rPr lang="fr-FR" dirty="0" err="1"/>
              <a:t>afficher_solde</a:t>
            </a:r>
            <a:r>
              <a:rPr lang="fr-FR" dirty="0"/>
              <a:t>().</a:t>
            </a:r>
          </a:p>
          <a:p>
            <a:pPr>
              <a:buFont typeface="+mj-lt"/>
              <a:buAutoNum type="arabicParenR"/>
            </a:pPr>
            <a:r>
              <a:rPr lang="fr-FR" b="1" dirty="0"/>
              <a:t>Créer une classe Livre</a:t>
            </a:r>
            <a:r>
              <a:rPr lang="fr-FR" dirty="0"/>
              <a:t> avec les attributs titre, auteur, et </a:t>
            </a:r>
            <a:r>
              <a:rPr lang="fr-FR" dirty="0" err="1"/>
              <a:t>année_publication</a:t>
            </a:r>
            <a:r>
              <a:rPr lang="fr-FR" dirty="0"/>
              <a:t>. Ajouter une méthode description() qui affiche les informations du livre.</a:t>
            </a:r>
          </a:p>
          <a:p>
            <a:pPr>
              <a:buFont typeface="+mj-lt"/>
              <a:buAutoNum type="arabicParenR"/>
            </a:pPr>
            <a:r>
              <a:rPr lang="fr-FR" b="1" dirty="0"/>
              <a:t>Créer une classe Etudiant</a:t>
            </a:r>
            <a:r>
              <a:rPr lang="fr-FR" dirty="0"/>
              <a:t> qui stocke nom, note1, note2. Ajouter une méthode moyenne() qui retourne la moyenne des notes.</a:t>
            </a:r>
          </a:p>
          <a:p>
            <a:pPr marL="0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588629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A973F0D-3BBB-0846-F6A5-088E544F7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Exercice 2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9E74566-6B42-E174-9481-BA82F434EE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11003174" cy="4352684"/>
          </a:xfrm>
        </p:spPr>
        <p:txBody>
          <a:bodyPr>
            <a:normAutofit fontScale="85000" lnSpcReduction="20000"/>
          </a:bodyPr>
          <a:lstStyle/>
          <a:p>
            <a:pPr>
              <a:buFont typeface="Wingdings" pitchFamily="2" charset="2"/>
              <a:buChar char="v"/>
            </a:pPr>
            <a:r>
              <a:rPr lang="fr-FR" b="1" dirty="0"/>
              <a:t>Exercices sur l’Héritage</a:t>
            </a:r>
            <a:endParaRPr lang="fr-FR" dirty="0"/>
          </a:p>
          <a:p>
            <a:pPr>
              <a:buFont typeface="+mj-lt"/>
              <a:buAutoNum type="arabicParenR"/>
            </a:pPr>
            <a:r>
              <a:rPr lang="fr-FR" b="1" dirty="0"/>
              <a:t>Créer une classe Animal</a:t>
            </a:r>
            <a:r>
              <a:rPr lang="fr-FR" dirty="0"/>
              <a:t> avec une méthode parler(), puis créer 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fr-FR" dirty="0"/>
              <a:t>Une classe Chien qui redéfinit parler() en affichant "</a:t>
            </a:r>
            <a:r>
              <a:rPr lang="fr-FR" dirty="0" err="1"/>
              <a:t>Woof</a:t>
            </a:r>
            <a:r>
              <a:rPr lang="fr-FR" dirty="0"/>
              <a:t> !".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fr-FR" dirty="0"/>
              <a:t>Une classe Chat qui redéfinit parler() en affichant "Miaou !".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fr-FR" dirty="0"/>
              <a:t>Tester le polymorphisme avec une liste d’animaux et appeler parler() sur chacun.</a:t>
            </a:r>
          </a:p>
          <a:p>
            <a:pPr>
              <a:buFont typeface="+mj-lt"/>
              <a:buAutoNum type="arabicParenR"/>
            </a:pPr>
            <a:r>
              <a:rPr lang="fr-FR" b="1" dirty="0"/>
              <a:t>Créer une classe </a:t>
            </a:r>
            <a:r>
              <a:rPr lang="fr-FR" b="1" dirty="0" err="1"/>
              <a:t>Employe</a:t>
            </a:r>
            <a:r>
              <a:rPr lang="fr-FR" dirty="0"/>
              <a:t> avec nom et salaire. Puis 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fr-FR" dirty="0"/>
              <a:t>Une classe Manager qui hérite de </a:t>
            </a:r>
            <a:r>
              <a:rPr lang="fr-FR" dirty="0" err="1"/>
              <a:t>Employe</a:t>
            </a:r>
            <a:r>
              <a:rPr lang="fr-FR" dirty="0"/>
              <a:t> et ajoute bonus.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fr-FR" dirty="0"/>
              <a:t>Une méthode </a:t>
            </a:r>
            <a:r>
              <a:rPr lang="fr-FR" dirty="0" err="1"/>
              <a:t>calculer_salaire_total</a:t>
            </a:r>
            <a:r>
              <a:rPr lang="fr-FR" dirty="0"/>
              <a:t>() qui additionne salaire + bonus.</a:t>
            </a:r>
          </a:p>
          <a:p>
            <a:pPr>
              <a:buFont typeface="+mj-lt"/>
              <a:buAutoNum type="arabicParenR"/>
            </a:pPr>
            <a:r>
              <a:rPr lang="fr-FR" b="1" dirty="0"/>
              <a:t>Créer une classe </a:t>
            </a:r>
            <a:r>
              <a:rPr lang="fr-FR" b="1" dirty="0" err="1"/>
              <a:t>Vehicule</a:t>
            </a:r>
            <a:r>
              <a:rPr lang="fr-FR" dirty="0"/>
              <a:t> avec marque et moteur(), puis 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fr-FR" dirty="0"/>
              <a:t>Une classe Voiture qui redéfinit moteur() en affichant "Moteur essence".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fr-FR" dirty="0"/>
              <a:t>Une classe Moto qui redéfinit moteur() en affichant "Moteur électrique".</a:t>
            </a:r>
          </a:p>
          <a:p>
            <a:pPr>
              <a:buFont typeface="+mj-lt"/>
              <a:buAutoNum type="arabicParenR"/>
            </a:pPr>
            <a:r>
              <a:rPr lang="fr-FR" b="1" dirty="0"/>
              <a:t>Créer une classe </a:t>
            </a:r>
            <a:r>
              <a:rPr lang="fr-FR" b="1" dirty="0" err="1"/>
              <a:t>Employe</a:t>
            </a:r>
            <a:r>
              <a:rPr lang="fr-FR" dirty="0"/>
              <a:t> et une sous-classe </a:t>
            </a:r>
            <a:r>
              <a:rPr lang="fr-FR" dirty="0" err="1"/>
              <a:t>Developpeur</a:t>
            </a:r>
            <a:r>
              <a:rPr lang="fr-FR" dirty="0"/>
              <a:t> qui ajoute un attribut langage et une méthode coder().</a:t>
            </a:r>
          </a:p>
          <a:p>
            <a:pPr>
              <a:buFont typeface="+mj-lt"/>
              <a:buAutoNum type="arabicParenR"/>
            </a:pPr>
            <a:r>
              <a:rPr lang="fr-FR" b="1" dirty="0"/>
              <a:t>Créer une classe Personne</a:t>
            </a:r>
            <a:r>
              <a:rPr lang="fr-FR" dirty="0"/>
              <a:t> et une sous-classe Etudiant avec un attribut supplémentaire niveau (Licence, Master, Doctorat).</a:t>
            </a:r>
          </a:p>
          <a:p>
            <a:pPr marL="0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6520279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3A4EDC6-F2EB-4952-E659-D327F910F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Exercice 3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1A2E49F-2F11-1DFB-EBFD-6E93AB0957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1" y="2222287"/>
            <a:ext cx="10948745" cy="4439770"/>
          </a:xfrm>
        </p:spPr>
        <p:txBody>
          <a:bodyPr>
            <a:normAutofit fontScale="85000" lnSpcReduction="20000"/>
          </a:bodyPr>
          <a:lstStyle/>
          <a:p>
            <a:pPr>
              <a:buFont typeface="Wingdings" pitchFamily="2" charset="2"/>
              <a:buChar char="v"/>
            </a:pPr>
            <a:r>
              <a:rPr lang="fr-FR" b="1" dirty="0"/>
              <a:t>Exercices sur l’Encapsulation</a:t>
            </a:r>
            <a:endParaRPr lang="fr-FR" dirty="0"/>
          </a:p>
          <a:p>
            <a:pPr>
              <a:buFont typeface="+mj-lt"/>
              <a:buAutoNum type="arabicParenR"/>
            </a:pPr>
            <a:r>
              <a:rPr lang="fr-FR" b="1" dirty="0"/>
              <a:t>Créer une classe </a:t>
            </a:r>
            <a:r>
              <a:rPr lang="fr-FR" b="1" dirty="0" err="1"/>
              <a:t>CompteBancaire</a:t>
            </a:r>
            <a:r>
              <a:rPr lang="fr-FR" dirty="0"/>
              <a:t> avec 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fr-FR" dirty="0"/>
              <a:t>Un attribut privé __solde.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fr-FR" dirty="0"/>
              <a:t>Des méthodes </a:t>
            </a:r>
            <a:r>
              <a:rPr lang="fr-FR" dirty="0" err="1"/>
              <a:t>depot</a:t>
            </a:r>
            <a:r>
              <a:rPr lang="fr-FR" dirty="0"/>
              <a:t>(montant), retrait(montant), et </a:t>
            </a:r>
            <a:r>
              <a:rPr lang="fr-FR" dirty="0" err="1"/>
              <a:t>afficher_solde</a:t>
            </a:r>
            <a:r>
              <a:rPr lang="fr-FR" dirty="0"/>
              <a:t>().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fr-FR" dirty="0"/>
              <a:t>Vérifier qu’on ne peut pas modifier __solde directement.</a:t>
            </a:r>
          </a:p>
          <a:p>
            <a:pPr>
              <a:buFont typeface="+mj-lt"/>
              <a:buAutoNum type="arabicParenR"/>
            </a:pPr>
            <a:r>
              <a:rPr lang="fr-FR" b="1" dirty="0"/>
              <a:t>Créer une classe Voiture</a:t>
            </a:r>
            <a:r>
              <a:rPr lang="fr-FR" dirty="0"/>
              <a:t> avec 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fr-FR" dirty="0"/>
              <a:t>Un attribut protégé _</a:t>
            </a:r>
            <a:r>
              <a:rPr lang="fr-FR" dirty="0" err="1"/>
              <a:t>kilometrage</a:t>
            </a:r>
            <a:r>
              <a:rPr lang="fr-FR" dirty="0"/>
              <a:t> (modifiable uniquement via une méthode </a:t>
            </a:r>
            <a:r>
              <a:rPr lang="fr-FR" dirty="0" err="1"/>
              <a:t>ajouter_km</a:t>
            </a:r>
            <a:r>
              <a:rPr lang="fr-FR" dirty="0"/>
              <a:t>(km)).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fr-FR" dirty="0"/>
              <a:t>Une méthode </a:t>
            </a:r>
            <a:r>
              <a:rPr lang="fr-FR" dirty="0" err="1"/>
              <a:t>get_kilometrage</a:t>
            </a:r>
            <a:r>
              <a:rPr lang="fr-FR" dirty="0"/>
              <a:t>() qui retourne _</a:t>
            </a:r>
            <a:r>
              <a:rPr lang="fr-FR" dirty="0" err="1"/>
              <a:t>kilometrage</a:t>
            </a:r>
            <a:r>
              <a:rPr lang="fr-FR" dirty="0"/>
              <a:t>.</a:t>
            </a:r>
          </a:p>
          <a:p>
            <a:pPr>
              <a:buFont typeface="+mj-lt"/>
              <a:buAutoNum type="arabicParenR"/>
            </a:pPr>
            <a:r>
              <a:rPr lang="fr-FR" b="1" dirty="0"/>
              <a:t>Créer une classe Utilisateur</a:t>
            </a:r>
            <a:r>
              <a:rPr lang="fr-FR" dirty="0"/>
              <a:t> avec un attribut privé __</a:t>
            </a:r>
            <a:r>
              <a:rPr lang="fr-FR" dirty="0" err="1"/>
              <a:t>mot_de_passe</a:t>
            </a:r>
            <a:r>
              <a:rPr lang="fr-FR" dirty="0"/>
              <a:t> 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fr-FR" dirty="0"/>
              <a:t>Une méthode </a:t>
            </a:r>
            <a:r>
              <a:rPr lang="fr-FR" dirty="0" err="1"/>
              <a:t>changer_mdp</a:t>
            </a:r>
            <a:r>
              <a:rPr lang="fr-FR" dirty="0"/>
              <a:t>(</a:t>
            </a:r>
            <a:r>
              <a:rPr lang="fr-FR" dirty="0" err="1"/>
              <a:t>nouveau_mdp</a:t>
            </a:r>
            <a:r>
              <a:rPr lang="fr-FR" dirty="0"/>
              <a:t>) qui met à jour le mot de passe.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fr-FR" dirty="0"/>
              <a:t>Une méthode </a:t>
            </a:r>
            <a:r>
              <a:rPr lang="fr-FR" dirty="0" err="1"/>
              <a:t>verifier_mdp</a:t>
            </a:r>
            <a:r>
              <a:rPr lang="fr-FR" dirty="0"/>
              <a:t>(</a:t>
            </a:r>
            <a:r>
              <a:rPr lang="fr-FR" dirty="0" err="1"/>
              <a:t>mdp</a:t>
            </a:r>
            <a:r>
              <a:rPr lang="fr-FR" dirty="0"/>
              <a:t>) qui retourne </a:t>
            </a:r>
            <a:r>
              <a:rPr lang="fr-FR" dirty="0" err="1"/>
              <a:t>True</a:t>
            </a:r>
            <a:r>
              <a:rPr lang="fr-FR" dirty="0"/>
              <a:t> si le mot de passe est correct.</a:t>
            </a:r>
          </a:p>
          <a:p>
            <a:pPr>
              <a:buFont typeface="+mj-lt"/>
              <a:buAutoNum type="arabicParenR"/>
            </a:pPr>
            <a:r>
              <a:rPr lang="fr-FR" b="1" dirty="0"/>
              <a:t>Créer une classe Article</a:t>
            </a:r>
            <a:r>
              <a:rPr lang="fr-FR" dirty="0"/>
              <a:t> avec un prix privé __prix 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fr-FR" dirty="0"/>
              <a:t>Une méthode </a:t>
            </a:r>
            <a:r>
              <a:rPr lang="fr-FR" dirty="0" err="1"/>
              <a:t>set_prix</a:t>
            </a:r>
            <a:r>
              <a:rPr lang="fr-FR" dirty="0"/>
              <a:t>(</a:t>
            </a:r>
            <a:r>
              <a:rPr lang="fr-FR" dirty="0" err="1"/>
              <a:t>nouveau_prix</a:t>
            </a:r>
            <a:r>
              <a:rPr lang="fr-FR" dirty="0"/>
              <a:t>) qui modifie __prix si </a:t>
            </a:r>
            <a:r>
              <a:rPr lang="fr-FR" dirty="0" err="1"/>
              <a:t>nouveau_prix</a:t>
            </a:r>
            <a:r>
              <a:rPr lang="fr-FR" dirty="0"/>
              <a:t> &gt; 0.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fr-FR" dirty="0"/>
              <a:t>Une méthode </a:t>
            </a:r>
            <a:r>
              <a:rPr lang="fr-FR" dirty="0" err="1"/>
              <a:t>get_prix</a:t>
            </a:r>
            <a:r>
              <a:rPr lang="fr-FR" dirty="0"/>
              <a:t>() qui retourne __prix.</a:t>
            </a:r>
          </a:p>
          <a:p>
            <a:pPr marL="0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557465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4CB5EA6-0632-EBF2-A82D-A58B1D5CD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Exercice 4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31B7CF3-66B2-FF76-63AC-ED9F24862B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11057602" cy="4635713"/>
          </a:xfrm>
        </p:spPr>
        <p:txBody>
          <a:bodyPr>
            <a:normAutofit fontScale="92500" lnSpcReduction="10000"/>
          </a:bodyPr>
          <a:lstStyle/>
          <a:p>
            <a:pPr>
              <a:buFont typeface="Wingdings" pitchFamily="2" charset="2"/>
              <a:buChar char="v"/>
            </a:pPr>
            <a:r>
              <a:rPr lang="fr-FR" b="1" dirty="0"/>
              <a:t>Exercices sur le Polymorphisme</a:t>
            </a:r>
            <a:endParaRPr lang="fr-FR" dirty="0"/>
          </a:p>
          <a:p>
            <a:pPr>
              <a:buFont typeface="+mj-lt"/>
              <a:buAutoNum type="arabicParenR"/>
            </a:pPr>
            <a:r>
              <a:rPr lang="fr-FR" b="1" dirty="0"/>
              <a:t>Créer une classe Instrument</a:t>
            </a:r>
            <a:r>
              <a:rPr lang="fr-FR" dirty="0"/>
              <a:t> avec une méthode jouer(), puis 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fr-FR" dirty="0"/>
              <a:t>Une classe Guitare qui redéfinit jouer() en affichant "Joue de la guitare".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fr-FR" dirty="0"/>
              <a:t>Une classe Piano qui redéfinit jouer() en affichant "Joue du piano".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fr-FR" dirty="0"/>
              <a:t>Une liste contenant des objets Guitare et Piano, et appeler jouer() sur chacun.</a:t>
            </a:r>
          </a:p>
          <a:p>
            <a:pPr>
              <a:buFont typeface="+mj-lt"/>
              <a:buAutoNum type="arabicParenR"/>
            </a:pPr>
            <a:r>
              <a:rPr lang="fr-FR" b="1" dirty="0"/>
              <a:t>Créer une classe Transport</a:t>
            </a:r>
            <a:r>
              <a:rPr lang="fr-FR" dirty="0"/>
              <a:t> avec une méthode </a:t>
            </a:r>
            <a:r>
              <a:rPr lang="fr-FR" dirty="0" err="1"/>
              <a:t>se_deplacer</a:t>
            </a:r>
            <a:r>
              <a:rPr lang="fr-FR" dirty="0"/>
              <a:t>() 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fr-FR" dirty="0"/>
              <a:t>Une classe Voiture qui redéfinit </a:t>
            </a:r>
            <a:r>
              <a:rPr lang="fr-FR" dirty="0" err="1"/>
              <a:t>se_deplacer</a:t>
            </a:r>
            <a:r>
              <a:rPr lang="fr-FR" dirty="0"/>
              <a:t>() en affichant "Se déplace sur la route".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fr-FR" dirty="0"/>
              <a:t>Une classe Avion qui redéfinit </a:t>
            </a:r>
            <a:r>
              <a:rPr lang="fr-FR" dirty="0" err="1"/>
              <a:t>se_deplacer</a:t>
            </a:r>
            <a:r>
              <a:rPr lang="fr-FR" dirty="0"/>
              <a:t>() en affichant "Se déplace dans le ciel".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fr-FR" dirty="0"/>
              <a:t>Tester le polymorphisme en appelant </a:t>
            </a:r>
            <a:r>
              <a:rPr lang="fr-FR" dirty="0" err="1"/>
              <a:t>se_deplacer</a:t>
            </a:r>
            <a:r>
              <a:rPr lang="fr-FR" dirty="0"/>
              <a:t>() sur chaque objet.</a:t>
            </a:r>
          </a:p>
          <a:p>
            <a:pPr>
              <a:buFont typeface="+mj-lt"/>
              <a:buAutoNum type="arabicParenR"/>
            </a:pPr>
            <a:r>
              <a:rPr lang="fr-FR" b="1" dirty="0"/>
              <a:t>Créer une classe Media</a:t>
            </a:r>
            <a:r>
              <a:rPr lang="fr-FR" dirty="0"/>
              <a:t> avec une méthode </a:t>
            </a:r>
            <a:r>
              <a:rPr lang="fr-FR" dirty="0" err="1"/>
              <a:t>afficher_info</a:t>
            </a:r>
            <a:r>
              <a:rPr lang="fr-FR" dirty="0"/>
              <a:t>() 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fr-FR" dirty="0"/>
              <a:t>Une classe Livre qui redéfinit </a:t>
            </a:r>
            <a:r>
              <a:rPr lang="fr-FR" dirty="0" err="1"/>
              <a:t>afficher_info</a:t>
            </a:r>
            <a:r>
              <a:rPr lang="fr-FR" dirty="0"/>
              <a:t>().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fr-FR" dirty="0"/>
              <a:t>Une classe Film qui redéfinit </a:t>
            </a:r>
            <a:r>
              <a:rPr lang="fr-FR" dirty="0" err="1"/>
              <a:t>afficher_info</a:t>
            </a:r>
            <a:r>
              <a:rPr lang="fr-FR" dirty="0"/>
              <a:t>().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fr-FR" dirty="0"/>
              <a:t>Une fonction qui prend un objet Media et affiche les informations.</a:t>
            </a:r>
          </a:p>
          <a:p>
            <a:pPr marL="0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083412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9702131-0334-7A0B-2901-28F7B97999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Exercice 5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7A6A924-8E83-B90B-A989-DDDBD42240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957" y="2209800"/>
            <a:ext cx="11898085" cy="4789714"/>
          </a:xfrm>
        </p:spPr>
        <p:txBody>
          <a:bodyPr>
            <a:normAutofit fontScale="62500" lnSpcReduction="20000"/>
          </a:bodyPr>
          <a:lstStyle/>
          <a:p>
            <a:pPr>
              <a:buFont typeface="Wingdings" pitchFamily="2" charset="2"/>
              <a:buChar char="v"/>
            </a:pPr>
            <a:r>
              <a:rPr lang="fr-FR" b="1" dirty="0"/>
              <a:t>Exercices sur les Classes Abstraites et Interfaces</a:t>
            </a:r>
            <a:endParaRPr lang="fr-FR" dirty="0"/>
          </a:p>
          <a:p>
            <a:pPr>
              <a:buFont typeface="+mj-lt"/>
              <a:buAutoNum type="arabicParenR"/>
            </a:pPr>
            <a:r>
              <a:rPr lang="fr-FR" b="1" dirty="0"/>
              <a:t>Créer une classe abstraite Forme</a:t>
            </a:r>
            <a:r>
              <a:rPr lang="fr-FR" dirty="0"/>
              <a:t> avec 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fr-FR" dirty="0"/>
              <a:t>Une méthode </a:t>
            </a:r>
            <a:r>
              <a:rPr lang="fr-FR" dirty="0" err="1"/>
              <a:t>calculer_aire</a:t>
            </a:r>
            <a:r>
              <a:rPr lang="fr-FR" dirty="0"/>
              <a:t>() (abstraite).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fr-FR" dirty="0"/>
              <a:t>Des sous-classes Cercle et Rectangle qui implémentent </a:t>
            </a:r>
            <a:r>
              <a:rPr lang="fr-FR" dirty="0" err="1"/>
              <a:t>calculer_aire</a:t>
            </a:r>
            <a:r>
              <a:rPr lang="fr-FR" dirty="0"/>
              <a:t>().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fr-FR" dirty="0"/>
              <a:t> Tester avec plusieurs objets.</a:t>
            </a:r>
          </a:p>
          <a:p>
            <a:pPr>
              <a:buFont typeface="+mj-lt"/>
              <a:buAutoNum type="arabicParenR"/>
            </a:pPr>
            <a:r>
              <a:rPr lang="fr-FR" b="1" dirty="0"/>
              <a:t>Créer une classe abstraite </a:t>
            </a:r>
            <a:r>
              <a:rPr lang="fr-FR" b="1" dirty="0" err="1"/>
              <a:t>Employe</a:t>
            </a:r>
            <a:r>
              <a:rPr lang="fr-FR" dirty="0"/>
              <a:t> avec 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fr-FR" dirty="0"/>
              <a:t>Une méthode </a:t>
            </a:r>
            <a:r>
              <a:rPr lang="fr-FR" dirty="0" err="1"/>
              <a:t>calculer_salaire</a:t>
            </a:r>
            <a:r>
              <a:rPr lang="fr-FR" dirty="0"/>
              <a:t>().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fr-FR" dirty="0"/>
              <a:t>Des sous-classes </a:t>
            </a:r>
            <a:r>
              <a:rPr lang="fr-FR" dirty="0" err="1"/>
              <a:t>EmployeHoraire</a:t>
            </a:r>
            <a:r>
              <a:rPr lang="fr-FR" dirty="0"/>
              <a:t> et </a:t>
            </a:r>
            <a:r>
              <a:rPr lang="fr-FR" dirty="0" err="1"/>
              <a:t>EmployeSalarie</a:t>
            </a:r>
            <a:r>
              <a:rPr lang="fr-FR" dirty="0"/>
              <a:t> qui redéfinissent </a:t>
            </a:r>
            <a:r>
              <a:rPr lang="fr-FR" dirty="0" err="1"/>
              <a:t>calculer_salaire</a:t>
            </a:r>
            <a:r>
              <a:rPr lang="fr-FR" dirty="0"/>
              <a:t>().</a:t>
            </a:r>
          </a:p>
          <a:p>
            <a:pPr>
              <a:buFont typeface="+mj-lt"/>
              <a:buAutoNum type="arabicParenR"/>
            </a:pPr>
            <a:r>
              <a:rPr lang="fr-FR" b="1" dirty="0"/>
              <a:t>Créer une interface </a:t>
            </a:r>
            <a:r>
              <a:rPr lang="fr-FR" b="1" dirty="0" err="1"/>
              <a:t>VehiculeInterface</a:t>
            </a:r>
            <a:r>
              <a:rPr lang="fr-FR" dirty="0"/>
              <a:t> avec </a:t>
            </a:r>
            <a:r>
              <a:rPr lang="fr-FR" dirty="0" err="1"/>
              <a:t>demarrer</a:t>
            </a:r>
            <a:r>
              <a:rPr lang="fr-FR" dirty="0"/>
              <a:t>() et </a:t>
            </a:r>
            <a:r>
              <a:rPr lang="fr-FR" dirty="0" err="1"/>
              <a:t>arreter</a:t>
            </a:r>
            <a:r>
              <a:rPr lang="fr-FR" dirty="0"/>
              <a:t>(), puis 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fr-FR" dirty="0"/>
              <a:t>Une classe Voiture qui implémente </a:t>
            </a:r>
            <a:r>
              <a:rPr lang="fr-FR" dirty="0" err="1"/>
              <a:t>demarrer</a:t>
            </a:r>
            <a:r>
              <a:rPr lang="fr-FR" dirty="0"/>
              <a:t>() et </a:t>
            </a:r>
            <a:r>
              <a:rPr lang="fr-FR" dirty="0" err="1"/>
              <a:t>arreter</a:t>
            </a:r>
            <a:r>
              <a:rPr lang="fr-FR" dirty="0"/>
              <a:t>().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fr-FR" dirty="0"/>
              <a:t>Une classe Moto qui implémente </a:t>
            </a:r>
            <a:r>
              <a:rPr lang="fr-FR" dirty="0" err="1"/>
              <a:t>demarrer</a:t>
            </a:r>
            <a:r>
              <a:rPr lang="fr-FR" dirty="0"/>
              <a:t>() et </a:t>
            </a:r>
            <a:r>
              <a:rPr lang="fr-FR" dirty="0" err="1"/>
              <a:t>arreter</a:t>
            </a:r>
            <a:r>
              <a:rPr lang="fr-FR" dirty="0"/>
              <a:t>().</a:t>
            </a:r>
          </a:p>
          <a:p>
            <a:pPr>
              <a:buFont typeface="+mj-lt"/>
              <a:buAutoNum type="arabicParenR"/>
            </a:pPr>
            <a:r>
              <a:rPr lang="fr-FR" b="1" dirty="0"/>
              <a:t>Créer une interface Jouable</a:t>
            </a:r>
            <a:r>
              <a:rPr lang="fr-FR" dirty="0"/>
              <a:t> avec une méthode jouer(), et 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fr-FR" dirty="0"/>
              <a:t>Une classe Footballeur qui l’implémente.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fr-FR" dirty="0"/>
              <a:t>Une classe Musicien qui l’implémente.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fr-FR" dirty="0"/>
              <a:t>Une fonction </a:t>
            </a:r>
            <a:r>
              <a:rPr lang="fr-FR" dirty="0" err="1"/>
              <a:t>faire_jouer</a:t>
            </a:r>
            <a:r>
              <a:rPr lang="fr-FR" dirty="0"/>
              <a:t>(objet) qui utilise le polymorphisme.</a:t>
            </a:r>
          </a:p>
          <a:p>
            <a:pPr>
              <a:buFont typeface="+mj-lt"/>
              <a:buAutoNum type="arabicParenR"/>
            </a:pPr>
            <a:r>
              <a:rPr lang="fr-FR" b="1" dirty="0"/>
              <a:t>Créer une classe abstraite Animal</a:t>
            </a:r>
            <a:r>
              <a:rPr lang="fr-FR" dirty="0"/>
              <a:t> avec 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fr-FR" dirty="0"/>
              <a:t>Une méthode abstraite </a:t>
            </a:r>
            <a:r>
              <a:rPr lang="fr-FR" dirty="0" err="1"/>
              <a:t>se_deplacer</a:t>
            </a:r>
            <a:r>
              <a:rPr lang="fr-FR" dirty="0"/>
              <a:t>().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fr-FR" dirty="0"/>
              <a:t>Des sous-classes Poisson (nage), Oiseau (vole), Serpent (rampe).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fr-FR" dirty="0"/>
              <a:t>Une liste d’animaux et un appel à </a:t>
            </a:r>
            <a:r>
              <a:rPr lang="fr-FR" dirty="0" err="1"/>
              <a:t>se_deplacer</a:t>
            </a:r>
            <a:r>
              <a:rPr lang="fr-FR" dirty="0"/>
              <a:t>() pour chacun.</a:t>
            </a:r>
          </a:p>
          <a:p>
            <a:pPr marL="0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8888405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is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32532FB4CA9D143BCD657C926E54139" ma:contentTypeVersion="4" ma:contentTypeDescription="Crée un document." ma:contentTypeScope="" ma:versionID="8f106364d27efc489497612db78172ff">
  <xsd:schema xmlns:xsd="http://www.w3.org/2001/XMLSchema" xmlns:xs="http://www.w3.org/2001/XMLSchema" xmlns:p="http://schemas.microsoft.com/office/2006/metadata/properties" xmlns:ns2="3a3429ee-6d68-4136-b4e2-e22af89bc445" targetNamespace="http://schemas.microsoft.com/office/2006/metadata/properties" ma:root="true" ma:fieldsID="34326775d4ff4916a917fa9dc01f2031" ns2:_="">
    <xsd:import namespace="3a3429ee-6d68-4136-b4e2-e22af89bc44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a3429ee-6d68-4136-b4e2-e22af89bc44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3F7D16E-801E-488D-9BFC-73190B2F3DFB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36B99BA9-A7F4-4B62-B93E-A0FB880D49A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a3429ee-6d68-4136-b4e2-e22af89bc44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545A772-1906-4082-82B9-0AC8FC7D94F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Concis</Template>
  <TotalTime>978</TotalTime>
  <Words>3436</Words>
  <Application>Microsoft Office PowerPoint</Application>
  <PresentationFormat>Grand écran</PresentationFormat>
  <Paragraphs>491</Paragraphs>
  <Slides>96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96</vt:i4>
      </vt:variant>
    </vt:vector>
  </HeadingPairs>
  <TitlesOfParts>
    <vt:vector size="102" baseType="lpstr">
      <vt:lpstr>Arial</vt:lpstr>
      <vt:lpstr>Century Gothic</vt:lpstr>
      <vt:lpstr>Courier New</vt:lpstr>
      <vt:lpstr>Wingdings</vt:lpstr>
      <vt:lpstr>Wingdings 2</vt:lpstr>
      <vt:lpstr>Concis</vt:lpstr>
      <vt:lpstr>POO avec Python</vt:lpstr>
      <vt:lpstr>Sommaire</vt:lpstr>
      <vt:lpstr>POO Python</vt:lpstr>
      <vt:lpstr>Notions de classes et objets</vt:lpstr>
      <vt:lpstr>Notions de classes et objets</vt:lpstr>
      <vt:lpstr>Notions de classes et objets</vt:lpstr>
      <vt:lpstr>Notions de classes et objets</vt:lpstr>
      <vt:lpstr>Notions de classes et objets</vt:lpstr>
      <vt:lpstr>Notions de classes et objets</vt:lpstr>
      <vt:lpstr>Notions de classes et objets</vt:lpstr>
      <vt:lpstr>Notions de classes et objets</vt:lpstr>
      <vt:lpstr>Notions de classes et objets</vt:lpstr>
      <vt:lpstr>Notions de classes et objets</vt:lpstr>
      <vt:lpstr>Notions de classes et objets</vt:lpstr>
      <vt:lpstr>Notions de classes et objets</vt:lpstr>
      <vt:lpstr>Notions de classes et objets</vt:lpstr>
      <vt:lpstr>Notions de classes et objets</vt:lpstr>
      <vt:lpstr>Notions de classes et objets</vt:lpstr>
      <vt:lpstr>Notions de classes et objets</vt:lpstr>
      <vt:lpstr>Notions de classes et objets</vt:lpstr>
      <vt:lpstr>Notions de classes et objets</vt:lpstr>
      <vt:lpstr>Notions de classes et objets</vt:lpstr>
      <vt:lpstr>Notions de classes et objets</vt:lpstr>
      <vt:lpstr>POO Python</vt:lpstr>
      <vt:lpstr>Les méthodes et attributs</vt:lpstr>
      <vt:lpstr>Les méthodes et attributs</vt:lpstr>
      <vt:lpstr>Les méthodes et attributs</vt:lpstr>
      <vt:lpstr>Les méthodes et attributs</vt:lpstr>
      <vt:lpstr>Les méthodes et attributs</vt:lpstr>
      <vt:lpstr>Les méthodes et attributs</vt:lpstr>
      <vt:lpstr>Les méthodes et attributs</vt:lpstr>
      <vt:lpstr>Les méthodes et attributs</vt:lpstr>
      <vt:lpstr>Les méthodes et attributs</vt:lpstr>
      <vt:lpstr>Les méthodes et attributs</vt:lpstr>
      <vt:lpstr>Les méthodes et attributs</vt:lpstr>
      <vt:lpstr>Les méthodes et attributs</vt:lpstr>
      <vt:lpstr>Les méthodes et attributs</vt:lpstr>
      <vt:lpstr>Les méthodes et attributs</vt:lpstr>
      <vt:lpstr>Les méthodes et attributs</vt:lpstr>
      <vt:lpstr>Les méthodes et attributs</vt:lpstr>
      <vt:lpstr>Les méthodes et attributs</vt:lpstr>
      <vt:lpstr>Les méthodes et attributs</vt:lpstr>
      <vt:lpstr>Les méthodes et attributs</vt:lpstr>
      <vt:lpstr>Les méthodes et attributs</vt:lpstr>
      <vt:lpstr>Les méthodes et attributs</vt:lpstr>
      <vt:lpstr>POO PYTHON</vt:lpstr>
      <vt:lpstr>L’héritage</vt:lpstr>
      <vt:lpstr>L’héritage</vt:lpstr>
      <vt:lpstr>L’héritage</vt:lpstr>
      <vt:lpstr>L’héritage</vt:lpstr>
      <vt:lpstr>L’héritage</vt:lpstr>
      <vt:lpstr>L’héritage</vt:lpstr>
      <vt:lpstr>L’héritage</vt:lpstr>
      <vt:lpstr>L’héritage</vt:lpstr>
      <vt:lpstr>L’héritage</vt:lpstr>
      <vt:lpstr>L’héritage</vt:lpstr>
      <vt:lpstr>L’héritage</vt:lpstr>
      <vt:lpstr>L’héritage</vt:lpstr>
      <vt:lpstr>L’héritage</vt:lpstr>
      <vt:lpstr>L’héritage</vt:lpstr>
      <vt:lpstr>POO PYTHON</vt:lpstr>
      <vt:lpstr>Le polymorphisme</vt:lpstr>
      <vt:lpstr>Le polymorphisme</vt:lpstr>
      <vt:lpstr>Le polymorphisme</vt:lpstr>
      <vt:lpstr>Le polymorphisme</vt:lpstr>
      <vt:lpstr>Le polymorphisme</vt:lpstr>
      <vt:lpstr>Le polymorphisme</vt:lpstr>
      <vt:lpstr>Le polymorphisme</vt:lpstr>
      <vt:lpstr>Le polymorphisme</vt:lpstr>
      <vt:lpstr>Le polymorphisme</vt:lpstr>
      <vt:lpstr>Le polymorphisme</vt:lpstr>
      <vt:lpstr>Le polymorphisme</vt:lpstr>
      <vt:lpstr>Le polymorphisme</vt:lpstr>
      <vt:lpstr>Le polymorphisme</vt:lpstr>
      <vt:lpstr>Le polymorphisme</vt:lpstr>
      <vt:lpstr>Le polymorphisme</vt:lpstr>
      <vt:lpstr>POO PYTHON</vt:lpstr>
      <vt:lpstr>Les classes abstraites et les interfaces</vt:lpstr>
      <vt:lpstr>Les classes abstraites et les interfaces</vt:lpstr>
      <vt:lpstr>Les classes abstraites et les interfaces</vt:lpstr>
      <vt:lpstr>Les classes abstraites et les interfaces</vt:lpstr>
      <vt:lpstr>Les classes abstraites et les interfaces</vt:lpstr>
      <vt:lpstr>Les classes abstraites et les interfaces</vt:lpstr>
      <vt:lpstr>Les classes abstraites et les interfaces</vt:lpstr>
      <vt:lpstr>Les classes abstraites et les interfaces</vt:lpstr>
      <vt:lpstr>Les classes abstraites et les interfaces</vt:lpstr>
      <vt:lpstr>Les classes abstraites et les interfaces</vt:lpstr>
      <vt:lpstr>Les classes abstraites et les interfaces</vt:lpstr>
      <vt:lpstr>Les classes abstraites et les interfaces</vt:lpstr>
      <vt:lpstr>Les classes abstraites et les interfaces</vt:lpstr>
      <vt:lpstr>POO PYTHON</vt:lpstr>
      <vt:lpstr>Exercice 1</vt:lpstr>
      <vt:lpstr>Exercice 2</vt:lpstr>
      <vt:lpstr>Exercice 3</vt:lpstr>
      <vt:lpstr>Exercice 4</vt:lpstr>
      <vt:lpstr>Exercice 5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FLORIAN MANCIERI</dc:creator>
  <cp:lastModifiedBy>SENOUCI Ilan</cp:lastModifiedBy>
  <cp:revision>41</cp:revision>
  <dcterms:created xsi:type="dcterms:W3CDTF">2025-02-24T12:36:50Z</dcterms:created>
  <dcterms:modified xsi:type="dcterms:W3CDTF">2025-02-27T15:40:36Z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0x010100232532FB4CA9D143BCD657C926E54139</vt:lpwstr>
  </property>
</Properties>
</file>